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9" r:id="rId10"/>
    <p:sldId id="264" r:id="rId11"/>
    <p:sldId id="265" r:id="rId12"/>
    <p:sldId id="266" r:id="rId13"/>
    <p:sldId id="267" r:id="rId14"/>
    <p:sldId id="288" r:id="rId15"/>
    <p:sldId id="268" r:id="rId16"/>
    <p:sldId id="269" r:id="rId17"/>
    <p:sldId id="271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0" r:id="rId29"/>
    <p:sldId id="282" r:id="rId30"/>
    <p:sldId id="283" r:id="rId31"/>
    <p:sldId id="284" r:id="rId32"/>
    <p:sldId id="285" r:id="rId33"/>
    <p:sldId id="286" r:id="rId34"/>
    <p:sldId id="287" r:id="rId35"/>
  </p:sldIdLst>
  <p:sldSz cx="18288000" cy="10287000"/>
  <p:notesSz cx="6858000" cy="9144000"/>
  <p:embeddedFontLst>
    <p:embeddedFont>
      <p:font typeface="Kaisei Opti Bold" panose="020B0604020202020204" charset="-128"/>
      <p:regular r:id="rId36"/>
    </p:embeddedFont>
    <p:embeddedFont>
      <p:font typeface="Aileron" panose="020B0604020202020204" charset="0"/>
      <p:regular r:id="rId37"/>
    </p:embeddedFont>
    <p:embeddedFont>
      <p:font typeface="Aileron Bold" panose="020B0604020202020204" charset="0"/>
      <p:regular r:id="rId38"/>
    </p:embeddedFont>
    <p:embeddedFont>
      <p:font typeface="Aileron Heavy" panose="020B0604020202020204" charset="0"/>
      <p:regular r:id="rId39"/>
    </p:embeddedFont>
    <p:embeddedFont>
      <p:font typeface="Aileron Ultra-Bold" panose="020B0604020202020204" charset="0"/>
      <p:regular r:id="rId40"/>
    </p:embeddedFont>
    <p:embeddedFont>
      <p:font typeface="Barlow Condensed Heavy" panose="020B0604020202020204" charset="0"/>
      <p:regular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Condensed Ultra-Bold" panose="020B0604020202020204" charset="0"/>
      <p:regular r:id="rId46"/>
    </p:embeddedFont>
    <p:embeddedFont>
      <p:font typeface="Open Sans Hebrew Condensed Bold" panose="020B0604020202020204" charset="-79"/>
      <p:regular r:id="rId47"/>
    </p:embeddedFont>
    <p:embeddedFont>
      <p:font typeface="Open Sans Ultra-Bold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svg"/><Relationship Id="rId7" Type="http://schemas.openxmlformats.org/officeDocument/2006/relationships/image" Target="../media/image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svg"/><Relationship Id="rId7" Type="http://schemas.openxmlformats.org/officeDocument/2006/relationships/image" Target="../media/image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24.svg"/><Relationship Id="rId7" Type="http://schemas.openxmlformats.org/officeDocument/2006/relationships/image" Target="../media/image5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5426" y="1690513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2" y="0"/>
                </a:lnTo>
                <a:lnTo>
                  <a:pt x="2544432" y="2544432"/>
                </a:lnTo>
                <a:lnTo>
                  <a:pt x="0" y="2544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144502" y="1723146"/>
            <a:ext cx="11071218" cy="5950354"/>
            <a:chOff x="-1270" y="0"/>
            <a:chExt cx="5373370" cy="288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3370" cy="2887980"/>
            </a:xfrm>
            <a:custGeom>
              <a:avLst/>
              <a:gdLst/>
              <a:ahLst/>
              <a:cxnLst/>
              <a:rect l="l" t="t" r="r" b="b"/>
              <a:pathLst>
                <a:path w="5373370" h="2887980">
                  <a:moveTo>
                    <a:pt x="5373370" y="621030"/>
                  </a:moveTo>
                  <a:cubicBezTo>
                    <a:pt x="5373370" y="963930"/>
                    <a:pt x="5095240" y="1242060"/>
                    <a:pt x="4752340" y="1242060"/>
                  </a:cubicBezTo>
                  <a:lnTo>
                    <a:pt x="3628390" y="1242060"/>
                  </a:lnTo>
                  <a:cubicBezTo>
                    <a:pt x="3602990" y="1242060"/>
                    <a:pt x="3582670" y="1263650"/>
                    <a:pt x="3582670" y="1289050"/>
                  </a:cubicBezTo>
                  <a:cubicBezTo>
                    <a:pt x="3582670" y="1380490"/>
                    <a:pt x="3562350" y="1466850"/>
                    <a:pt x="3528060" y="1545590"/>
                  </a:cubicBezTo>
                  <a:cubicBezTo>
                    <a:pt x="3506470" y="1592580"/>
                    <a:pt x="3540760" y="1645920"/>
                    <a:pt x="3592830" y="1645920"/>
                  </a:cubicBezTo>
                  <a:cubicBezTo>
                    <a:pt x="3935730" y="1645920"/>
                    <a:pt x="4213860" y="1924050"/>
                    <a:pt x="4213860" y="2266950"/>
                  </a:cubicBezTo>
                  <a:cubicBezTo>
                    <a:pt x="4213860" y="2609850"/>
                    <a:pt x="3935730" y="2887980"/>
                    <a:pt x="3592830" y="2887980"/>
                  </a:cubicBezTo>
                  <a:lnTo>
                    <a:pt x="1252220" y="2887980"/>
                  </a:lnTo>
                  <a:cubicBezTo>
                    <a:pt x="909320" y="2887980"/>
                    <a:pt x="631190" y="2609850"/>
                    <a:pt x="631190" y="2266950"/>
                  </a:cubicBezTo>
                  <a:cubicBezTo>
                    <a:pt x="631190" y="2175510"/>
                    <a:pt x="651510" y="2089150"/>
                    <a:pt x="685800" y="2010410"/>
                  </a:cubicBezTo>
                  <a:cubicBezTo>
                    <a:pt x="707390" y="1963420"/>
                    <a:pt x="673100" y="1910080"/>
                    <a:pt x="621030" y="1910080"/>
                  </a:cubicBezTo>
                  <a:cubicBezTo>
                    <a:pt x="278130" y="1910080"/>
                    <a:pt x="0" y="1631950"/>
                    <a:pt x="0" y="1289050"/>
                  </a:cubicBezTo>
                  <a:cubicBezTo>
                    <a:pt x="0" y="946150"/>
                    <a:pt x="278130" y="668020"/>
                    <a:pt x="621030" y="668020"/>
                  </a:cubicBezTo>
                  <a:lnTo>
                    <a:pt x="1744980" y="668020"/>
                  </a:lnTo>
                  <a:cubicBezTo>
                    <a:pt x="1770380" y="668020"/>
                    <a:pt x="1790700" y="647700"/>
                    <a:pt x="1790700" y="622300"/>
                  </a:cubicBezTo>
                  <a:lnTo>
                    <a:pt x="1790700" y="621030"/>
                  </a:lnTo>
                  <a:cubicBezTo>
                    <a:pt x="1790700" y="278130"/>
                    <a:pt x="2068830" y="0"/>
                    <a:pt x="2411730" y="0"/>
                  </a:cubicBezTo>
                  <a:lnTo>
                    <a:pt x="4751070" y="0"/>
                  </a:lnTo>
                  <a:cubicBezTo>
                    <a:pt x="5095240" y="0"/>
                    <a:pt x="5373370" y="278130"/>
                    <a:pt x="5373370" y="621030"/>
                  </a:cubicBezTo>
                  <a:close/>
                </a:path>
              </a:pathLst>
            </a:custGeom>
            <a:blipFill>
              <a:blip r:embed="rId4"/>
              <a:stretch>
                <a:fillRect t="-87438" b="-9165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136521" y="3307946"/>
            <a:ext cx="2594369" cy="4588246"/>
            <a:chOff x="0" y="0"/>
            <a:chExt cx="683291" cy="1208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12807" y="8799767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11131" y="2470160"/>
            <a:ext cx="10760037" cy="267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99"/>
              </a:lnSpc>
            </a:pPr>
            <a:r>
              <a:rPr lang="en-US" sz="9999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ARABIC MEDICAL SEMANTIC QUALIFIERS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9542" y="6087459"/>
            <a:ext cx="5174094" cy="180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8"/>
              </a:lnSpc>
            </a:pPr>
            <a:r>
              <a:rPr lang="en-US" sz="2800" b="1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Prepared By :</a:t>
            </a:r>
          </a:p>
          <a:p>
            <a:pPr algn="l">
              <a:lnSpc>
                <a:spcPts val="3668"/>
              </a:lnSpc>
            </a:pPr>
            <a:r>
              <a:rPr lang="en-US" sz="2800" b="1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      Hidaya Mustafa</a:t>
            </a:r>
          </a:p>
          <a:p>
            <a:pPr algn="l">
              <a:lnSpc>
                <a:spcPts val="3668"/>
              </a:lnSpc>
            </a:pPr>
            <a:r>
              <a:rPr lang="en-US" sz="2800" b="1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      Rana Odeh</a:t>
            </a:r>
          </a:p>
          <a:p>
            <a:pPr algn="l">
              <a:lnSpc>
                <a:spcPts val="3668"/>
              </a:lnSpc>
            </a:pPr>
            <a:r>
              <a:rPr lang="en-US" sz="2800" b="1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      Katya Kobari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15800" y="1210607"/>
            <a:ext cx="3009626" cy="31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000" b="1" dirty="0">
                <a:solidFill>
                  <a:srgbClr val="3A577B"/>
                </a:solidFill>
                <a:latin typeface="Aileron Bold"/>
                <a:ea typeface="Aileron Bold"/>
                <a:cs typeface="Aileron Bold"/>
                <a:sym typeface="Aileron Bold"/>
              </a:rPr>
              <a:t>BIRZEIT UNIVERSITY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28361" y="6021173"/>
            <a:ext cx="12344399" cy="2467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33"/>
              </a:lnSpc>
            </a:pPr>
            <a:r>
              <a:rPr lang="en-US" sz="3002" b="1" dirty="0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Supervisor :</a:t>
            </a:r>
          </a:p>
          <a:p>
            <a:pPr algn="l">
              <a:lnSpc>
                <a:spcPts val="3933"/>
              </a:lnSpc>
            </a:pPr>
            <a:r>
              <a:rPr lang="en-US" sz="3002" b="1" dirty="0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     </a:t>
            </a:r>
            <a:r>
              <a:rPr lang="en-US" sz="3002" b="1" dirty="0" err="1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Dr.Adnan</a:t>
            </a:r>
            <a:r>
              <a:rPr lang="en-US" sz="3002" b="1" dirty="0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 Yahya</a:t>
            </a:r>
          </a:p>
          <a:p>
            <a:pPr algn="l">
              <a:lnSpc>
                <a:spcPts val="3933"/>
              </a:lnSpc>
            </a:pPr>
            <a:endParaRPr lang="en-US" sz="3002" b="1" dirty="0">
              <a:solidFill>
                <a:srgbClr val="021828"/>
              </a:solidFill>
              <a:latin typeface="Kaisei Opti Bold"/>
              <a:ea typeface="Kaisei Opti Bold"/>
              <a:cs typeface="Kaisei Opti Bold"/>
              <a:sym typeface="Kaisei Opti Bold"/>
            </a:endParaRPr>
          </a:p>
          <a:p>
            <a:pPr>
              <a:lnSpc>
                <a:spcPts val="3933"/>
              </a:lnSpc>
            </a:pPr>
            <a:r>
              <a:rPr lang="en-US" sz="3002" b="1" dirty="0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Collaboration with : </a:t>
            </a:r>
          </a:p>
          <a:p>
            <a:pPr algn="l">
              <a:lnSpc>
                <a:spcPts val="3933"/>
              </a:lnSpc>
            </a:pPr>
            <a:r>
              <a:rPr lang="en-US" sz="3002" b="1" dirty="0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    </a:t>
            </a:r>
            <a:r>
              <a:rPr lang="en-US" sz="3002" b="1" dirty="0" err="1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Dr.Lujain</a:t>
            </a:r>
            <a:r>
              <a:rPr lang="en-US" sz="3002" b="1" dirty="0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 </a:t>
            </a:r>
            <a:r>
              <a:rPr lang="en-US" sz="3002" b="1" dirty="0" err="1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Alsadder</a:t>
            </a:r>
            <a:r>
              <a:rPr lang="en-US" sz="3002" b="1" dirty="0">
                <a:solidFill>
                  <a:srgbClr val="021828"/>
                </a:solidFill>
                <a:latin typeface="Kaisei Opti Bold"/>
                <a:ea typeface="Kaisei Opti Bold"/>
                <a:cs typeface="Kaisei Opti Bold"/>
                <a:sym typeface="Kaisei Opti Bold"/>
              </a:rPr>
              <a:t>  -  From Queen Mary  University of London.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52586" y="9577420"/>
            <a:ext cx="3461380" cy="430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9"/>
              </a:lnSpc>
              <a:spcBef>
                <a:spcPct val="0"/>
              </a:spcBef>
            </a:pPr>
            <a:r>
              <a:rPr lang="en-US" sz="2602" u="none" strike="noStrike">
                <a:solidFill>
                  <a:srgbClr val="021828"/>
                </a:solidFill>
                <a:latin typeface="Open Sans"/>
                <a:ea typeface="Open Sans"/>
                <a:cs typeface="Open Sans"/>
                <a:sym typeface="Open Sans"/>
              </a:rPr>
              <a:t>12  July,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89015"/>
            <a:ext cx="380913" cy="385806"/>
            <a:chOff x="0" y="0"/>
            <a:chExt cx="100323" cy="101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323" cy="101611"/>
            </a:xfrm>
            <a:custGeom>
              <a:avLst/>
              <a:gdLst/>
              <a:ahLst/>
              <a:cxnLst/>
              <a:rect l="l" t="t" r="r" b="b"/>
              <a:pathLst>
                <a:path w="100323" h="101611">
                  <a:moveTo>
                    <a:pt x="50161" y="0"/>
                  </a:moveTo>
                  <a:lnTo>
                    <a:pt x="50161" y="0"/>
                  </a:lnTo>
                  <a:cubicBezTo>
                    <a:pt x="77865" y="0"/>
                    <a:pt x="100323" y="22458"/>
                    <a:pt x="100323" y="50161"/>
                  </a:cubicBezTo>
                  <a:lnTo>
                    <a:pt x="100323" y="51450"/>
                  </a:lnTo>
                  <a:cubicBezTo>
                    <a:pt x="100323" y="79153"/>
                    <a:pt x="77865" y="101611"/>
                    <a:pt x="50161" y="101611"/>
                  </a:cubicBezTo>
                  <a:lnTo>
                    <a:pt x="50161" y="101611"/>
                  </a:lnTo>
                  <a:cubicBezTo>
                    <a:pt x="22458" y="101611"/>
                    <a:pt x="0" y="79153"/>
                    <a:pt x="0" y="51450"/>
                  </a:cubicBezTo>
                  <a:lnTo>
                    <a:pt x="0" y="50161"/>
                  </a:lnTo>
                  <a:cubicBezTo>
                    <a:pt x="0" y="22458"/>
                    <a:pt x="22458" y="0"/>
                    <a:pt x="50161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0323" cy="149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73054" y="3102308"/>
            <a:ext cx="4829892" cy="5894830"/>
            <a:chOff x="0" y="0"/>
            <a:chExt cx="1272070" cy="15525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48550" y="194457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75085" y="170176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6"/>
                </a:lnTo>
                <a:lnTo>
                  <a:pt x="0" y="960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003508"/>
            <a:ext cx="980111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Preprocessing Techniques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1479" y="1896953"/>
            <a:ext cx="13331500" cy="7619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5731" lvl="1" indent="-292866" algn="just">
              <a:lnSpc>
                <a:spcPts val="3798"/>
              </a:lnSpc>
              <a:buFont typeface="Arial"/>
              <a:buChar char="•"/>
            </a:pPr>
            <a:r>
              <a:rPr lang="en-US" sz="2720" b="1" dirty="0">
                <a:solidFill>
                  <a:schemeClr val="tx2"/>
                </a:solidFill>
                <a:latin typeface="Aileron Bold" panose="020B0604020202020204" charset="0"/>
              </a:rPr>
              <a:t>Tokenization.</a:t>
            </a:r>
            <a:endParaRPr lang="ar-SA" sz="2720" b="1" dirty="0">
              <a:solidFill>
                <a:schemeClr val="tx2"/>
              </a:solidFill>
              <a:latin typeface="Aileron Bold" panose="020B0604020202020204" charset="0"/>
              <a:ea typeface="Aileron Bold"/>
              <a:cs typeface="Aileron Bold"/>
              <a:sym typeface="Aileron Bold"/>
            </a:endParaRPr>
          </a:p>
          <a:p>
            <a:pPr marL="292865" lvl="1" algn="just">
              <a:lnSpc>
                <a:spcPts val="3798"/>
              </a:lnSpc>
            </a:pPr>
            <a:r>
              <a:rPr lang="en-US" sz="272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    “</a:t>
            </a:r>
            <a:r>
              <a:rPr lang="en-US" sz="272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aubmindlab</a:t>
            </a:r>
            <a:r>
              <a:rPr lang="en-US" sz="272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/bert-base-arabertv02 model”</a:t>
            </a:r>
          </a:p>
          <a:p>
            <a:r>
              <a:rPr lang="en-US" sz="2720" b="1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        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</a:rPr>
              <a:t>Original:  "</a:t>
            </a:r>
            <a:r>
              <a:rPr lang="ar-SA" sz="2720" dirty="0">
                <a:solidFill>
                  <a:schemeClr val="tx2"/>
                </a:solidFill>
                <a:latin typeface="Aileron Bold" panose="020B0604020202020204" charset="0"/>
              </a:rPr>
              <a:t>أشعر بخفقان حاد و غثيان شديد بعد صعود الدرج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</a:rPr>
              <a:t>."</a:t>
            </a:r>
          </a:p>
          <a:p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</a:rPr>
              <a:t>          Tokenized: ['</a:t>
            </a:r>
            <a:r>
              <a:rPr lang="ar-SA" sz="2720" dirty="0">
                <a:solidFill>
                  <a:schemeClr val="tx2"/>
                </a:solidFill>
                <a:latin typeface="Aileron Bold" panose="020B0604020202020204" charset="0"/>
              </a:rPr>
              <a:t>أشعر', 'بخ', '##فقا', '##ن', 'حاد', 'و', 'غ', '##ثيان', 'شديد', 'بعد', 'صعود', 'الدرج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</a:rPr>
              <a:t>', '.']</a:t>
            </a:r>
          </a:p>
          <a:p>
            <a:pPr algn="just">
              <a:lnSpc>
                <a:spcPts val="3798"/>
              </a:lnSpc>
            </a:pPr>
            <a:endParaRPr lang="en-US" sz="2720" dirty="0">
              <a:solidFill>
                <a:schemeClr val="tx2"/>
              </a:solidFill>
              <a:latin typeface="Aileron Bold" panose="020B0604020202020204" charset="0"/>
              <a:ea typeface="Aileron Bold"/>
              <a:cs typeface="Aileron Bold"/>
              <a:sym typeface="Aileron Bold"/>
            </a:endParaRPr>
          </a:p>
          <a:p>
            <a:pPr marL="585731" lvl="1" indent="-292866" algn="just">
              <a:lnSpc>
                <a:spcPts val="3798"/>
              </a:lnSpc>
              <a:buFont typeface="Arial"/>
              <a:buChar char="•"/>
            </a:pPr>
            <a:r>
              <a:rPr lang="en-US" sz="2720" b="1" dirty="0">
                <a:solidFill>
                  <a:schemeClr val="tx2"/>
                </a:solidFill>
                <a:latin typeface="Aileron Bold" panose="020B0604020202020204" charset="0"/>
              </a:rPr>
              <a:t>Normalization</a:t>
            </a:r>
            <a:r>
              <a:rPr lang="en-US" sz="2720" b="1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.  </a:t>
            </a:r>
          </a:p>
          <a:p>
            <a:pPr algn="just">
              <a:lnSpc>
                <a:spcPts val="3798"/>
              </a:lnSpc>
            </a:pPr>
            <a:r>
              <a:rPr lang="en-US" sz="2720" b="1" dirty="0">
                <a:solidFill>
                  <a:schemeClr val="tx2"/>
                </a:solidFill>
                <a:latin typeface="Aileron Bold" panose="020B0604020202020204" charset="0"/>
                <a:ea typeface="Aileron"/>
                <a:cs typeface="Aileron"/>
                <a:sym typeface="Aileron"/>
              </a:rPr>
              <a:t>       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Original :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</a:t>
            </a:r>
            <a:r>
              <a:rPr lang="ar-EG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  <a:rtl/>
              </a:rPr>
              <a:t>ألم في الّصدر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                         </a:t>
            </a:r>
          </a:p>
          <a:p>
            <a:pPr algn="just">
              <a:lnSpc>
                <a:spcPts val="3798"/>
              </a:lnSpc>
            </a:pP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"/>
                <a:cs typeface="Aileron"/>
                <a:sym typeface="Aileron"/>
              </a:rPr>
              <a:t>       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Normalized : 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</a:t>
            </a:r>
            <a:r>
              <a:rPr lang="ar-EG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  <a:rtl/>
              </a:rPr>
              <a:t>ألم في صدر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                             </a:t>
            </a:r>
          </a:p>
          <a:p>
            <a:pPr algn="just">
              <a:lnSpc>
                <a:spcPts val="3798"/>
              </a:lnSpc>
            </a:pPr>
            <a:endParaRPr lang="en-US" sz="2720" b="1" dirty="0">
              <a:solidFill>
                <a:schemeClr val="tx2"/>
              </a:solidFill>
              <a:latin typeface="Aileron Bold" panose="020B0604020202020204" charset="0"/>
              <a:ea typeface="Aileron Bold"/>
              <a:cs typeface="Aileron Bold"/>
              <a:sym typeface="Aileron Bold"/>
            </a:endParaRPr>
          </a:p>
          <a:p>
            <a:pPr marL="585731" lvl="1" indent="-292866" algn="just">
              <a:lnSpc>
                <a:spcPts val="3798"/>
              </a:lnSpc>
              <a:buFont typeface="Arial"/>
              <a:buChar char="•"/>
            </a:pPr>
            <a:r>
              <a:rPr lang="en-US" sz="2720" b="1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Remove stop words.  </a:t>
            </a:r>
          </a:p>
          <a:p>
            <a:pPr algn="just">
              <a:lnSpc>
                <a:spcPts val="3798"/>
              </a:lnSpc>
            </a:pP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"/>
                <a:cs typeface="Aileron"/>
                <a:sym typeface="Aileron"/>
              </a:rPr>
              <a:t>      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Original: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</a:t>
            </a:r>
            <a:r>
              <a:rPr lang="ar-EG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  <a:rtl/>
              </a:rPr>
              <a:t>المريض يشعر بألم في صدره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</a:t>
            </a:r>
          </a:p>
          <a:p>
            <a:pPr algn="just">
              <a:lnSpc>
                <a:spcPts val="3798"/>
              </a:lnSpc>
            </a:pP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"/>
                <a:cs typeface="Aileron"/>
                <a:sym typeface="Aileron"/>
              </a:rPr>
              <a:t>      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After Removal: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</a:t>
            </a:r>
            <a:r>
              <a:rPr lang="ar-EG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  <a:rtl/>
              </a:rPr>
              <a:t>المريض يشعر </a:t>
            </a:r>
            <a:r>
              <a:rPr lang="ar-SA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  <a:rtl/>
              </a:rPr>
              <a:t>ب</a:t>
            </a:r>
            <a:r>
              <a:rPr lang="ar-EG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  <a:rtl/>
              </a:rPr>
              <a:t>ألم صدره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</a:t>
            </a:r>
          </a:p>
          <a:p>
            <a:pPr algn="just">
              <a:lnSpc>
                <a:spcPts val="3798"/>
              </a:lnSpc>
            </a:pPr>
            <a:endParaRPr lang="en-US" sz="2720" b="1" dirty="0">
              <a:solidFill>
                <a:schemeClr val="tx2"/>
              </a:solidFill>
              <a:latin typeface="Aileron Bold" panose="020B0604020202020204" charset="0"/>
              <a:ea typeface="Aileron Bold"/>
              <a:cs typeface="Aileron Bold"/>
              <a:sym typeface="Aileron Bold"/>
            </a:endParaRPr>
          </a:p>
          <a:p>
            <a:pPr marL="585731" lvl="1" indent="-292866" algn="just">
              <a:lnSpc>
                <a:spcPts val="3798"/>
              </a:lnSpc>
              <a:buFont typeface="Arial"/>
              <a:buChar char="•"/>
            </a:pPr>
            <a:r>
              <a:rPr lang="en-US" sz="2720" b="1" dirty="0">
                <a:solidFill>
                  <a:schemeClr val="tx2"/>
                </a:solidFill>
                <a:latin typeface="Aileron Bold" panose="020B0604020202020204" charset="0"/>
              </a:rPr>
              <a:t>Standardization</a:t>
            </a:r>
            <a:r>
              <a:rPr lang="ar-SA" sz="2720" b="1" dirty="0">
                <a:solidFill>
                  <a:schemeClr val="tx2"/>
                </a:solidFill>
                <a:latin typeface="Aileron Bold" panose="020B0604020202020204" charset="0"/>
              </a:rPr>
              <a:t> </a:t>
            </a:r>
            <a:r>
              <a:rPr lang="en-US" sz="2720" b="1" dirty="0">
                <a:solidFill>
                  <a:schemeClr val="tx2"/>
                </a:solidFill>
                <a:latin typeface="Aileron Bold" panose="020B0604020202020204" charset="0"/>
              </a:rPr>
              <a:t>of</a:t>
            </a:r>
            <a:r>
              <a:rPr lang="en-US" sz="2720" b="1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 terms. </a:t>
            </a:r>
          </a:p>
          <a:p>
            <a:pPr algn="just">
              <a:lnSpc>
                <a:spcPts val="3798"/>
              </a:lnSpc>
            </a:pPr>
            <a:r>
              <a:rPr lang="en-US" sz="2720" b="1" dirty="0">
                <a:solidFill>
                  <a:schemeClr val="tx2"/>
                </a:solidFill>
                <a:latin typeface="Aileron Bold" panose="020B0604020202020204" charset="0"/>
                <a:ea typeface="Aileron"/>
                <a:cs typeface="Aileron"/>
                <a:sym typeface="Aileron"/>
              </a:rPr>
              <a:t>       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Original: </a:t>
            </a:r>
            <a:r>
              <a:rPr lang="ar-SA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,"</a:t>
            </a:r>
            <a:r>
              <a:rPr lang="ar-SA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 تسارع نبضات قلبي</a:t>
            </a:r>
            <a:r>
              <a:rPr lang="ar-SA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"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</a:t>
            </a:r>
            <a:r>
              <a:rPr lang="ar-SA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"قلبي ينبض بسرعة</a:t>
            </a:r>
            <a:endParaRPr lang="en-US" sz="2720" dirty="0">
              <a:solidFill>
                <a:schemeClr val="tx2"/>
              </a:solidFill>
              <a:latin typeface="Aileron Bold" panose="020B0604020202020204" charset="0"/>
              <a:ea typeface="Aileron Bold"/>
              <a:cs typeface="+mj-cs"/>
              <a:sym typeface="Aileron Bold"/>
            </a:endParaRPr>
          </a:p>
          <a:p>
            <a:pPr algn="just">
              <a:lnSpc>
                <a:spcPts val="3798"/>
              </a:lnSpc>
            </a:pP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"/>
                <a:cs typeface="Aileron"/>
                <a:sym typeface="Aileron"/>
              </a:rPr>
              <a:t>       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Aileron Bold"/>
                <a:sym typeface="Aileron Bold"/>
              </a:rPr>
              <a:t>Standardized: 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</a:t>
            </a:r>
            <a:r>
              <a:rPr lang="ar-SA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  <a:rtl/>
              </a:rPr>
              <a:t>خفقان</a:t>
            </a:r>
            <a:r>
              <a:rPr lang="en-US" sz="2720" dirty="0">
                <a:solidFill>
                  <a:schemeClr val="tx2"/>
                </a:solidFill>
                <a:latin typeface="Aileron Bold" panose="020B0604020202020204" charset="0"/>
                <a:ea typeface="Aileron Bold"/>
                <a:cs typeface="+mj-cs"/>
                <a:sym typeface="Aileron Bold"/>
              </a:rPr>
              <a:t>"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1944578"/>
            <a:ext cx="521676" cy="484698"/>
            <a:chOff x="0" y="0"/>
            <a:chExt cx="137396" cy="1276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396" cy="127657"/>
            </a:xfrm>
            <a:custGeom>
              <a:avLst/>
              <a:gdLst/>
              <a:ahLst/>
              <a:cxnLst/>
              <a:rect l="l" t="t" r="r" b="b"/>
              <a:pathLst>
                <a:path w="137396" h="127657">
                  <a:moveTo>
                    <a:pt x="63829" y="0"/>
                  </a:moveTo>
                  <a:lnTo>
                    <a:pt x="73568" y="0"/>
                  </a:lnTo>
                  <a:cubicBezTo>
                    <a:pt x="90496" y="0"/>
                    <a:pt x="106731" y="6725"/>
                    <a:pt x="118701" y="18695"/>
                  </a:cubicBezTo>
                  <a:cubicBezTo>
                    <a:pt x="130671" y="30665"/>
                    <a:pt x="137396" y="46900"/>
                    <a:pt x="137396" y="63829"/>
                  </a:cubicBezTo>
                  <a:lnTo>
                    <a:pt x="137396" y="63829"/>
                  </a:lnTo>
                  <a:cubicBezTo>
                    <a:pt x="137396" y="80757"/>
                    <a:pt x="130671" y="96992"/>
                    <a:pt x="118701" y="108962"/>
                  </a:cubicBezTo>
                  <a:cubicBezTo>
                    <a:pt x="106731" y="120932"/>
                    <a:pt x="90496" y="127657"/>
                    <a:pt x="73568" y="127657"/>
                  </a:cubicBezTo>
                  <a:lnTo>
                    <a:pt x="63829" y="127657"/>
                  </a:lnTo>
                  <a:cubicBezTo>
                    <a:pt x="46900" y="127657"/>
                    <a:pt x="30665" y="120932"/>
                    <a:pt x="18695" y="108962"/>
                  </a:cubicBezTo>
                  <a:cubicBezTo>
                    <a:pt x="6725" y="96992"/>
                    <a:pt x="0" y="80757"/>
                    <a:pt x="0" y="63829"/>
                  </a:cubicBezTo>
                  <a:lnTo>
                    <a:pt x="0" y="63829"/>
                  </a:lnTo>
                  <a:cubicBezTo>
                    <a:pt x="0" y="46900"/>
                    <a:pt x="6725" y="30665"/>
                    <a:pt x="18695" y="18695"/>
                  </a:cubicBezTo>
                  <a:cubicBezTo>
                    <a:pt x="30665" y="6725"/>
                    <a:pt x="46900" y="0"/>
                    <a:pt x="6382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7396" cy="17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44420" y="5351448"/>
            <a:ext cx="7854453" cy="0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4044420" y="4829773"/>
            <a:ext cx="1043351" cy="104335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72091" y="4829773"/>
            <a:ext cx="1043351" cy="104335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94817" y="2782372"/>
            <a:ext cx="3353620" cy="5894830"/>
            <a:chOff x="0" y="0"/>
            <a:chExt cx="883258" cy="15525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4371201" y="5156554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331028" y="962782"/>
            <a:ext cx="6928272" cy="85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857"/>
              </a:lnSpc>
              <a:spcBef>
                <a:spcPct val="0"/>
              </a:spcBef>
            </a:pPr>
            <a:r>
              <a:rPr lang="en-US" sz="5399" b="1" dirty="0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Feature Extraction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44420" y="2482598"/>
            <a:ext cx="13214880" cy="152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60"/>
              </a:lnSpc>
              <a:spcBef>
                <a:spcPct val="0"/>
              </a:spcBef>
            </a:pPr>
            <a:r>
              <a:rPr lang="en-US" sz="2900" b="1" dirty="0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Feature extraction is a critical step in transforming raw medical dialogues into structured and analyzable data. It focuses on identifying and extracting essential medical information.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420" y="6065922"/>
            <a:ext cx="4876667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>
                <a:solidFill>
                  <a:srgbClr val="0E2F5F"/>
                </a:solidFill>
                <a:latin typeface="Open Sans Condensed Ultra-Bold"/>
                <a:ea typeface="Open Sans Condensed Ultra-Bold"/>
                <a:cs typeface="Open Sans Condensed Ultra-Bold"/>
                <a:sym typeface="Open Sans Condensed Ultra-Bold"/>
              </a:rPr>
              <a:t>SYMPTOM AND QUALIFIERS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72091" y="6065922"/>
            <a:ext cx="568720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>
                <a:solidFill>
                  <a:srgbClr val="0E2F5F"/>
                </a:solidFill>
                <a:latin typeface="Open Sans Condensed Ultra-Bold"/>
                <a:ea typeface="Open Sans Condensed Ultra-Bold"/>
                <a:cs typeface="Open Sans Condensed Ultra-Bold"/>
                <a:sym typeface="Open Sans Condensed Ultra-Bold"/>
              </a:rPr>
              <a:t>Demographic Features</a:t>
            </a:r>
          </a:p>
        </p:txBody>
      </p:sp>
      <p:sp>
        <p:nvSpPr>
          <p:cNvPr id="17" name="Freeform 17"/>
          <p:cNvSpPr/>
          <p:nvPr/>
        </p:nvSpPr>
        <p:spPr>
          <a:xfrm rot="5400000">
            <a:off x="11898872" y="5156554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044420" y="-184821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396943" y="102870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4085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23940" y="112977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79142" y="1508858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6" y="0"/>
                </a:lnTo>
                <a:lnTo>
                  <a:pt x="960316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3508"/>
            <a:ext cx="1071883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Symptom and Qualifier Extraction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7794" y="1941390"/>
            <a:ext cx="14088042" cy="775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088" lvl="1" indent="-292544" algn="just">
              <a:lnSpc>
                <a:spcPts val="3793"/>
              </a:lnSpc>
              <a:buFont typeface="Arial"/>
              <a:buChar char="•"/>
            </a:pPr>
            <a:r>
              <a:rPr lang="en-US" sz="2709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The system extracts both the main symptom and its related semantic qualifiers from Arabic doctor-patient dialogues</a:t>
            </a:r>
          </a:p>
          <a:p>
            <a:pPr algn="just">
              <a:lnSpc>
                <a:spcPts val="3793"/>
              </a:lnSpc>
            </a:pPr>
            <a:r>
              <a:rPr lang="en-US" sz="2709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 Qualifiers include: location, severity, time, duration, and spread to other areas</a:t>
            </a:r>
          </a:p>
          <a:p>
            <a:pPr algn="just">
              <a:lnSpc>
                <a:spcPts val="3793"/>
              </a:lnSpc>
            </a:pPr>
            <a:endParaRPr lang="en-US" sz="2709" b="1" dirty="0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5088" lvl="1" indent="-292544" algn="just">
              <a:lnSpc>
                <a:spcPts val="3793"/>
              </a:lnSpc>
              <a:buFont typeface="Arial"/>
              <a:buChar char="•"/>
            </a:pPr>
            <a:r>
              <a:rPr lang="en-US" sz="2709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Extraction is performed using rule-based methods customized for Arabic clinical expressions</a:t>
            </a:r>
          </a:p>
          <a:p>
            <a:pPr algn="just">
              <a:lnSpc>
                <a:spcPts val="3793"/>
              </a:lnSpc>
            </a:pPr>
            <a:endParaRPr lang="en-US" sz="2709" b="1" dirty="0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5088" lvl="1" indent="-292544" algn="just">
              <a:lnSpc>
                <a:spcPts val="3793"/>
              </a:lnSpc>
              <a:buFont typeface="Arial"/>
              <a:buChar char="•"/>
            </a:pPr>
            <a:r>
              <a:rPr lang="en-US" sz="2709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Dependency parsing is applied to connect each symptom to its appropriate qualifiers</a:t>
            </a:r>
          </a:p>
          <a:p>
            <a:pPr algn="just">
              <a:lnSpc>
                <a:spcPts val="3793"/>
              </a:lnSpc>
            </a:pPr>
            <a:endParaRPr lang="en-US" sz="2709" b="1" dirty="0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5088" lvl="1" indent="-292544" algn="just">
              <a:lnSpc>
                <a:spcPts val="3793"/>
              </a:lnSpc>
              <a:buFont typeface="Arial"/>
              <a:buChar char="•"/>
            </a:pPr>
            <a:r>
              <a:rPr lang="en-US" sz="2709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This process enables a deeper understanding of what the patient feels, where it occurs, how severe it is, and when it started</a:t>
            </a:r>
          </a:p>
          <a:p>
            <a:pPr algn="just">
              <a:lnSpc>
                <a:spcPts val="3793"/>
              </a:lnSpc>
            </a:pPr>
            <a:endParaRPr lang="en-US" sz="2709" b="1" dirty="0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5088" lvl="1" indent="-292544" algn="just">
              <a:lnSpc>
                <a:spcPts val="3793"/>
              </a:lnSpc>
              <a:buFont typeface="Arial"/>
              <a:buChar char="•"/>
            </a:pPr>
            <a:r>
              <a:rPr lang="en-US" sz="2709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Example:</a:t>
            </a:r>
          </a:p>
          <a:p>
            <a:pPr algn="just">
              <a:lnSpc>
                <a:spcPts val="3793"/>
              </a:lnSpc>
            </a:pPr>
            <a:r>
              <a:rPr lang="en-US" sz="2709" b="1" dirty="0">
                <a:solidFill>
                  <a:srgbClr val="0E2F5F"/>
                </a:solidFill>
                <a:latin typeface="Aileron Bold"/>
                <a:ea typeface="Aileron Bold"/>
                <a:cs typeface="+mj-cs"/>
                <a:sym typeface="Aileron Bold"/>
              </a:rPr>
              <a:t>      "</a:t>
            </a:r>
            <a:r>
              <a:rPr lang="ar-EG" sz="2709" b="1" dirty="0">
                <a:solidFill>
                  <a:srgbClr val="0E2F5F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أشعر بألم حاد في صدري يمتد إلى ذراعي</a:t>
            </a:r>
            <a:r>
              <a:rPr lang="en-US" sz="2709" b="1" dirty="0">
                <a:solidFill>
                  <a:srgbClr val="0E2F5F"/>
                </a:solidFill>
                <a:latin typeface="Aileron Bold"/>
                <a:ea typeface="Aileron Bold"/>
                <a:cs typeface="+mj-cs"/>
                <a:sym typeface="Aileron Bold"/>
              </a:rPr>
              <a:t>"</a:t>
            </a:r>
          </a:p>
          <a:p>
            <a:pPr algn="just">
              <a:lnSpc>
                <a:spcPts val="3793"/>
              </a:lnSpc>
            </a:pPr>
            <a:r>
              <a:rPr lang="en-US" sz="2709" b="1" dirty="0">
                <a:solidFill>
                  <a:srgbClr val="0E2F5F"/>
                </a:solidFill>
                <a:latin typeface="Aileron Bold"/>
                <a:ea typeface="Aileron Bold"/>
                <a:cs typeface="+mj-cs"/>
                <a:sym typeface="Aileron Bold"/>
              </a:rPr>
              <a:t>      →  </a:t>
            </a:r>
            <a:r>
              <a:rPr lang="ar-EG" sz="2709" b="1" dirty="0">
                <a:solidFill>
                  <a:srgbClr val="0E2F5F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المستخرج : العرض: ألم | الحدة: حاد | المكان: الصدر | الانتشار: الذراع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989015"/>
            <a:ext cx="380913" cy="385806"/>
            <a:chOff x="0" y="0"/>
            <a:chExt cx="100323" cy="1016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323" cy="101611"/>
            </a:xfrm>
            <a:custGeom>
              <a:avLst/>
              <a:gdLst/>
              <a:ahLst/>
              <a:cxnLst/>
              <a:rect l="l" t="t" r="r" b="b"/>
              <a:pathLst>
                <a:path w="100323" h="101611">
                  <a:moveTo>
                    <a:pt x="50161" y="0"/>
                  </a:moveTo>
                  <a:lnTo>
                    <a:pt x="50161" y="0"/>
                  </a:lnTo>
                  <a:cubicBezTo>
                    <a:pt x="77865" y="0"/>
                    <a:pt x="100323" y="22458"/>
                    <a:pt x="100323" y="50161"/>
                  </a:cubicBezTo>
                  <a:lnTo>
                    <a:pt x="100323" y="51450"/>
                  </a:lnTo>
                  <a:cubicBezTo>
                    <a:pt x="100323" y="79153"/>
                    <a:pt x="77865" y="101611"/>
                    <a:pt x="50161" y="101611"/>
                  </a:cubicBezTo>
                  <a:lnTo>
                    <a:pt x="50161" y="101611"/>
                  </a:lnTo>
                  <a:cubicBezTo>
                    <a:pt x="22458" y="101611"/>
                    <a:pt x="0" y="79153"/>
                    <a:pt x="0" y="51450"/>
                  </a:cubicBezTo>
                  <a:lnTo>
                    <a:pt x="0" y="50161"/>
                  </a:lnTo>
                  <a:cubicBezTo>
                    <a:pt x="0" y="22458"/>
                    <a:pt x="22458" y="0"/>
                    <a:pt x="50161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0323" cy="149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944578"/>
            <a:ext cx="521676" cy="484698"/>
            <a:chOff x="0" y="0"/>
            <a:chExt cx="137396" cy="1276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396" cy="127657"/>
            </a:xfrm>
            <a:custGeom>
              <a:avLst/>
              <a:gdLst/>
              <a:ahLst/>
              <a:cxnLst/>
              <a:rect l="l" t="t" r="r" b="b"/>
              <a:pathLst>
                <a:path w="137396" h="127657">
                  <a:moveTo>
                    <a:pt x="63829" y="0"/>
                  </a:moveTo>
                  <a:lnTo>
                    <a:pt x="73568" y="0"/>
                  </a:lnTo>
                  <a:cubicBezTo>
                    <a:pt x="90496" y="0"/>
                    <a:pt x="106731" y="6725"/>
                    <a:pt x="118701" y="18695"/>
                  </a:cubicBezTo>
                  <a:cubicBezTo>
                    <a:pt x="130671" y="30665"/>
                    <a:pt x="137396" y="46900"/>
                    <a:pt x="137396" y="63829"/>
                  </a:cubicBezTo>
                  <a:lnTo>
                    <a:pt x="137396" y="63829"/>
                  </a:lnTo>
                  <a:cubicBezTo>
                    <a:pt x="137396" y="80757"/>
                    <a:pt x="130671" y="96992"/>
                    <a:pt x="118701" y="108962"/>
                  </a:cubicBezTo>
                  <a:cubicBezTo>
                    <a:pt x="106731" y="120932"/>
                    <a:pt x="90496" y="127657"/>
                    <a:pt x="73568" y="127657"/>
                  </a:cubicBezTo>
                  <a:lnTo>
                    <a:pt x="63829" y="127657"/>
                  </a:lnTo>
                  <a:cubicBezTo>
                    <a:pt x="46900" y="127657"/>
                    <a:pt x="30665" y="120932"/>
                    <a:pt x="18695" y="108962"/>
                  </a:cubicBezTo>
                  <a:cubicBezTo>
                    <a:pt x="6725" y="96992"/>
                    <a:pt x="0" y="80757"/>
                    <a:pt x="0" y="63829"/>
                  </a:cubicBezTo>
                  <a:lnTo>
                    <a:pt x="0" y="63829"/>
                  </a:lnTo>
                  <a:cubicBezTo>
                    <a:pt x="0" y="46900"/>
                    <a:pt x="6725" y="30665"/>
                    <a:pt x="18695" y="18695"/>
                  </a:cubicBezTo>
                  <a:cubicBezTo>
                    <a:pt x="30665" y="6725"/>
                    <a:pt x="46900" y="0"/>
                    <a:pt x="6382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7396" cy="17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4085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95677" y="150885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3508"/>
            <a:ext cx="10181917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sz="54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Demographic Feature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6003" y="2624000"/>
            <a:ext cx="13065430" cy="426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43" lvl="1" indent="-291471" algn="just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The system extracts basic demographic information from patient dialogues.</a:t>
            </a:r>
          </a:p>
          <a:p>
            <a:pPr algn="just">
              <a:lnSpc>
                <a:spcPts val="3780"/>
              </a:lnSpc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This includes: age, gender, smoking status, personal and family medical </a:t>
            </a:r>
          </a:p>
          <a:p>
            <a:pPr algn="just">
              <a:lnSpc>
                <a:spcPts val="3780"/>
              </a:lnSpc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 history.</a:t>
            </a:r>
          </a:p>
          <a:p>
            <a:pPr algn="just">
              <a:lnSpc>
                <a:spcPts val="3780"/>
              </a:lnSpc>
            </a:pPr>
            <a:endParaRPr lang="en-US" sz="2700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2943" lvl="1" indent="-291471" algn="just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Extraction is performed using rule-based patterns tailored to Arabic language.</a:t>
            </a:r>
          </a:p>
          <a:p>
            <a:pPr algn="just">
              <a:lnSpc>
                <a:spcPts val="3780"/>
              </a:lnSpc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</a:t>
            </a:r>
          </a:p>
          <a:p>
            <a:pPr algn="just">
              <a:lnSpc>
                <a:spcPts val="3780"/>
              </a:lnSpc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These features are not used in diagnosis prediction but are  stored for </a:t>
            </a:r>
          </a:p>
          <a:p>
            <a:pPr algn="just">
              <a:lnSpc>
                <a:spcPts val="3780"/>
              </a:lnSpc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potential future use and analysis.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2782372"/>
            <a:ext cx="521676" cy="484698"/>
            <a:chOff x="0" y="0"/>
            <a:chExt cx="137396" cy="1276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396" cy="127657"/>
            </a:xfrm>
            <a:custGeom>
              <a:avLst/>
              <a:gdLst/>
              <a:ahLst/>
              <a:cxnLst/>
              <a:rect l="l" t="t" r="r" b="b"/>
              <a:pathLst>
                <a:path w="137396" h="127657">
                  <a:moveTo>
                    <a:pt x="63829" y="0"/>
                  </a:moveTo>
                  <a:lnTo>
                    <a:pt x="73568" y="0"/>
                  </a:lnTo>
                  <a:cubicBezTo>
                    <a:pt x="90496" y="0"/>
                    <a:pt x="106731" y="6725"/>
                    <a:pt x="118701" y="18695"/>
                  </a:cubicBezTo>
                  <a:cubicBezTo>
                    <a:pt x="130671" y="30665"/>
                    <a:pt x="137396" y="46900"/>
                    <a:pt x="137396" y="63829"/>
                  </a:cubicBezTo>
                  <a:lnTo>
                    <a:pt x="137396" y="63829"/>
                  </a:lnTo>
                  <a:cubicBezTo>
                    <a:pt x="137396" y="80757"/>
                    <a:pt x="130671" y="96992"/>
                    <a:pt x="118701" y="108962"/>
                  </a:cubicBezTo>
                  <a:cubicBezTo>
                    <a:pt x="106731" y="120932"/>
                    <a:pt x="90496" y="127657"/>
                    <a:pt x="73568" y="127657"/>
                  </a:cubicBezTo>
                  <a:lnTo>
                    <a:pt x="63829" y="127657"/>
                  </a:lnTo>
                  <a:cubicBezTo>
                    <a:pt x="46900" y="127657"/>
                    <a:pt x="30665" y="120932"/>
                    <a:pt x="18695" y="108962"/>
                  </a:cubicBezTo>
                  <a:cubicBezTo>
                    <a:pt x="6725" y="96992"/>
                    <a:pt x="0" y="80757"/>
                    <a:pt x="0" y="63829"/>
                  </a:cubicBezTo>
                  <a:lnTo>
                    <a:pt x="0" y="63829"/>
                  </a:lnTo>
                  <a:cubicBezTo>
                    <a:pt x="0" y="46900"/>
                    <a:pt x="6725" y="30665"/>
                    <a:pt x="18695" y="18695"/>
                  </a:cubicBezTo>
                  <a:cubicBezTo>
                    <a:pt x="30665" y="6725"/>
                    <a:pt x="46900" y="0"/>
                    <a:pt x="6382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7396" cy="17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EBEEB-2AFE-6F45-C6A8-7F8E2E180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3C1E6C0-0049-DDD1-7073-E1096DDFA4B5}"/>
              </a:ext>
            </a:extLst>
          </p:cNvPr>
          <p:cNvGrpSpPr/>
          <p:nvPr/>
        </p:nvGrpSpPr>
        <p:grpSpPr>
          <a:xfrm>
            <a:off x="16294085" y="2782372"/>
            <a:ext cx="4829892" cy="5894830"/>
            <a:chOff x="0" y="0"/>
            <a:chExt cx="1272070" cy="155254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728399-B0B6-68D4-6204-5E12DD1F9DD5}"/>
                </a:ext>
              </a:extLst>
            </p:cNvPr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FAA2D69-7DC5-7E87-EBE7-356EE8BD2CA3}"/>
                </a:ext>
              </a:extLst>
            </p:cNvPr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5EDB2A6-4BAE-51EA-1B16-0ACFB529D212}"/>
              </a:ext>
            </a:extLst>
          </p:cNvPr>
          <p:cNvSpPr/>
          <p:nvPr/>
        </p:nvSpPr>
        <p:spPr>
          <a:xfrm>
            <a:off x="14195677" y="150885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2563A02-75D8-E1E6-4639-6F4CDD367DB3}"/>
              </a:ext>
            </a:extLst>
          </p:cNvPr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1975029-F78E-0879-7C53-4380637A76DB}"/>
              </a:ext>
            </a:extLst>
          </p:cNvPr>
          <p:cNvSpPr txBox="1"/>
          <p:nvPr/>
        </p:nvSpPr>
        <p:spPr>
          <a:xfrm>
            <a:off x="1028700" y="1003508"/>
            <a:ext cx="113157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84"/>
              </a:lnSpc>
            </a:pPr>
            <a:r>
              <a:rPr lang="en-US" sz="6000" b="1" dirty="0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Feature Extraction</a:t>
            </a:r>
            <a:r>
              <a:rPr lang="ar-SA" sz="5499" b="1" dirty="0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  </a:t>
            </a:r>
            <a:r>
              <a:rPr lang="en-US" sz="5499" b="1" dirty="0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Output</a:t>
            </a:r>
            <a:endParaRPr lang="en-US" sz="6000" b="1" dirty="0">
              <a:solidFill>
                <a:srgbClr val="0E2F5F"/>
              </a:solidFill>
              <a:latin typeface="Open Sans Ultra-Bold"/>
              <a:ea typeface="Open Sans Ultra-Bold"/>
              <a:cs typeface="Open Sans Ultra-Bold"/>
              <a:sym typeface="Open Sans Ultra-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0CBA101-4DA1-2456-FD39-2618FFA8CF19}"/>
              </a:ext>
            </a:extLst>
          </p:cNvPr>
          <p:cNvGrpSpPr/>
          <p:nvPr/>
        </p:nvGrpSpPr>
        <p:grpSpPr>
          <a:xfrm>
            <a:off x="1028700" y="2782372"/>
            <a:ext cx="521676" cy="484698"/>
            <a:chOff x="0" y="0"/>
            <a:chExt cx="137396" cy="12765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CF9994-9E8E-72F0-F1CC-F4775808DC19}"/>
                </a:ext>
              </a:extLst>
            </p:cNvPr>
            <p:cNvSpPr/>
            <p:nvPr/>
          </p:nvSpPr>
          <p:spPr>
            <a:xfrm>
              <a:off x="0" y="0"/>
              <a:ext cx="137396" cy="127657"/>
            </a:xfrm>
            <a:custGeom>
              <a:avLst/>
              <a:gdLst/>
              <a:ahLst/>
              <a:cxnLst/>
              <a:rect l="l" t="t" r="r" b="b"/>
              <a:pathLst>
                <a:path w="137396" h="127657">
                  <a:moveTo>
                    <a:pt x="63829" y="0"/>
                  </a:moveTo>
                  <a:lnTo>
                    <a:pt x="73568" y="0"/>
                  </a:lnTo>
                  <a:cubicBezTo>
                    <a:pt x="90496" y="0"/>
                    <a:pt x="106731" y="6725"/>
                    <a:pt x="118701" y="18695"/>
                  </a:cubicBezTo>
                  <a:cubicBezTo>
                    <a:pt x="130671" y="30665"/>
                    <a:pt x="137396" y="46900"/>
                    <a:pt x="137396" y="63829"/>
                  </a:cubicBezTo>
                  <a:lnTo>
                    <a:pt x="137396" y="63829"/>
                  </a:lnTo>
                  <a:cubicBezTo>
                    <a:pt x="137396" y="80757"/>
                    <a:pt x="130671" y="96992"/>
                    <a:pt x="118701" y="108962"/>
                  </a:cubicBezTo>
                  <a:cubicBezTo>
                    <a:pt x="106731" y="120932"/>
                    <a:pt x="90496" y="127657"/>
                    <a:pt x="73568" y="127657"/>
                  </a:cubicBezTo>
                  <a:lnTo>
                    <a:pt x="63829" y="127657"/>
                  </a:lnTo>
                  <a:cubicBezTo>
                    <a:pt x="46900" y="127657"/>
                    <a:pt x="30665" y="120932"/>
                    <a:pt x="18695" y="108962"/>
                  </a:cubicBezTo>
                  <a:cubicBezTo>
                    <a:pt x="6725" y="96992"/>
                    <a:pt x="0" y="80757"/>
                    <a:pt x="0" y="63829"/>
                  </a:cubicBezTo>
                  <a:lnTo>
                    <a:pt x="0" y="63829"/>
                  </a:lnTo>
                  <a:cubicBezTo>
                    <a:pt x="0" y="46900"/>
                    <a:pt x="6725" y="30665"/>
                    <a:pt x="18695" y="18695"/>
                  </a:cubicBezTo>
                  <a:cubicBezTo>
                    <a:pt x="30665" y="6725"/>
                    <a:pt x="46900" y="0"/>
                    <a:pt x="6382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0F9DA54-C816-03BA-CF84-D83FD66987F3}"/>
                </a:ext>
              </a:extLst>
            </p:cNvPr>
            <p:cNvSpPr txBox="1"/>
            <p:nvPr/>
          </p:nvSpPr>
          <p:spPr>
            <a:xfrm>
              <a:off x="0" y="-47625"/>
              <a:ext cx="137396" cy="17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550C1AF-7ACE-D1E3-4CF4-EF68C22C4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2171700"/>
            <a:ext cx="7010400" cy="74994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3013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4085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95677" y="150885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3508"/>
            <a:ext cx="1018191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BIO Tagging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4831" y="2429276"/>
            <a:ext cx="13796833" cy="560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43" lvl="1" indent="-291471" algn="just">
              <a:lnSpc>
                <a:spcPts val="3294"/>
              </a:lnSpc>
              <a:buFont typeface="Arial"/>
              <a:buChar char="•"/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We applied the BIO tagging scheme to label medical entities within patient responses</a:t>
            </a:r>
          </a:p>
          <a:p>
            <a:pPr algn="just">
              <a:lnSpc>
                <a:spcPts val="3294"/>
              </a:lnSpc>
            </a:pPr>
            <a:endParaRPr lang="en-US" sz="2700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2943" lvl="1" indent="-291471" algn="just">
              <a:lnSpc>
                <a:spcPts val="3294"/>
              </a:lnSpc>
              <a:buFont typeface="Arial"/>
              <a:buChar char="•"/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Each token is tagged as:</a:t>
            </a:r>
          </a:p>
          <a:p>
            <a:pPr algn="just">
              <a:lnSpc>
                <a:spcPts val="3780"/>
              </a:lnSpc>
            </a:pPr>
            <a:endParaRPr lang="en-US" sz="2700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2565"/>
              </a:lnSpc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700" b="1">
                <a:solidFill>
                  <a:srgbClr val="5188CC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                                B (Beginning) – the start of an entity</a:t>
            </a:r>
          </a:p>
          <a:p>
            <a:pPr algn="just">
              <a:lnSpc>
                <a:spcPts val="2565"/>
              </a:lnSpc>
            </a:pPr>
            <a:endParaRPr lang="en-US" sz="2700" b="1">
              <a:solidFill>
                <a:srgbClr val="5188CC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2565"/>
              </a:lnSpc>
            </a:pPr>
            <a:r>
              <a:rPr lang="en-US" sz="2700" b="1">
                <a:solidFill>
                  <a:srgbClr val="5188CC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                                 I (Inside) – continuation of the same entity</a:t>
            </a:r>
          </a:p>
          <a:p>
            <a:pPr algn="just">
              <a:lnSpc>
                <a:spcPts val="2565"/>
              </a:lnSpc>
            </a:pPr>
            <a:endParaRPr lang="en-US" sz="2700" b="1">
              <a:solidFill>
                <a:srgbClr val="5188CC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2565"/>
              </a:lnSpc>
            </a:pPr>
            <a:r>
              <a:rPr lang="en-US" sz="2700" b="1">
                <a:solidFill>
                  <a:srgbClr val="5188CC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                                 O (Outside) – not part of any entity</a:t>
            </a:r>
          </a:p>
          <a:p>
            <a:pPr algn="just">
              <a:lnSpc>
                <a:spcPts val="3780"/>
              </a:lnSpc>
            </a:pPr>
            <a:endParaRPr lang="en-US" sz="2700" b="1">
              <a:solidFill>
                <a:srgbClr val="5188CC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2943" lvl="1" indent="-291471" algn="just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Tags are assigned for: symptoms, time, severity, location, duration, and spread</a:t>
            </a:r>
          </a:p>
          <a:p>
            <a:pPr algn="just">
              <a:lnSpc>
                <a:spcPts val="3780"/>
              </a:lnSpc>
            </a:pPr>
            <a:endParaRPr lang="en-US" sz="2700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2943" lvl="1" indent="-291471" algn="just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This structured format prepares the data for training the entity recognition model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2429276"/>
            <a:ext cx="521676" cy="484698"/>
            <a:chOff x="0" y="0"/>
            <a:chExt cx="137396" cy="1276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396" cy="127657"/>
            </a:xfrm>
            <a:custGeom>
              <a:avLst/>
              <a:gdLst/>
              <a:ahLst/>
              <a:cxnLst/>
              <a:rect l="l" t="t" r="r" b="b"/>
              <a:pathLst>
                <a:path w="137396" h="127657">
                  <a:moveTo>
                    <a:pt x="63829" y="0"/>
                  </a:moveTo>
                  <a:lnTo>
                    <a:pt x="73568" y="0"/>
                  </a:lnTo>
                  <a:cubicBezTo>
                    <a:pt x="90496" y="0"/>
                    <a:pt x="106731" y="6725"/>
                    <a:pt x="118701" y="18695"/>
                  </a:cubicBezTo>
                  <a:cubicBezTo>
                    <a:pt x="130671" y="30665"/>
                    <a:pt x="137396" y="46900"/>
                    <a:pt x="137396" y="63829"/>
                  </a:cubicBezTo>
                  <a:lnTo>
                    <a:pt x="137396" y="63829"/>
                  </a:lnTo>
                  <a:cubicBezTo>
                    <a:pt x="137396" y="80757"/>
                    <a:pt x="130671" y="96992"/>
                    <a:pt x="118701" y="108962"/>
                  </a:cubicBezTo>
                  <a:cubicBezTo>
                    <a:pt x="106731" y="120932"/>
                    <a:pt x="90496" y="127657"/>
                    <a:pt x="73568" y="127657"/>
                  </a:cubicBezTo>
                  <a:lnTo>
                    <a:pt x="63829" y="127657"/>
                  </a:lnTo>
                  <a:cubicBezTo>
                    <a:pt x="46900" y="127657"/>
                    <a:pt x="30665" y="120932"/>
                    <a:pt x="18695" y="108962"/>
                  </a:cubicBezTo>
                  <a:cubicBezTo>
                    <a:pt x="6725" y="96992"/>
                    <a:pt x="0" y="80757"/>
                    <a:pt x="0" y="63829"/>
                  </a:cubicBezTo>
                  <a:lnTo>
                    <a:pt x="0" y="63829"/>
                  </a:lnTo>
                  <a:cubicBezTo>
                    <a:pt x="0" y="46900"/>
                    <a:pt x="6725" y="30665"/>
                    <a:pt x="18695" y="18695"/>
                  </a:cubicBezTo>
                  <a:cubicBezTo>
                    <a:pt x="30665" y="6725"/>
                    <a:pt x="46900" y="0"/>
                    <a:pt x="6382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7396" cy="17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5088" y="3363470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95677" y="150885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39719" y="1622334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3508"/>
            <a:ext cx="1018191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BIO Tagging Example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0608" y="2092967"/>
            <a:ext cx="10510516" cy="771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527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Sample : </a:t>
            </a:r>
          </a:p>
          <a:p>
            <a:pPr algn="just" rtl="1">
              <a:lnSpc>
                <a:spcPts val="3083"/>
              </a:lnSpc>
            </a:pPr>
            <a:r>
              <a:rPr lang="ar-EG" sz="2527" b="1" dirty="0">
                <a:solidFill>
                  <a:srgbClr val="0E2F5F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لدي ألم في صدري عند الإستقاء يمتد إلى كتفي الأيسر مصحوب بضيق تنفس وأعاني من تعرق شديد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2429276"/>
            <a:ext cx="521676" cy="484698"/>
            <a:chOff x="0" y="0"/>
            <a:chExt cx="137396" cy="1276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396" cy="127657"/>
            </a:xfrm>
            <a:custGeom>
              <a:avLst/>
              <a:gdLst/>
              <a:ahLst/>
              <a:cxnLst/>
              <a:rect l="l" t="t" r="r" b="b"/>
              <a:pathLst>
                <a:path w="137396" h="127657">
                  <a:moveTo>
                    <a:pt x="63829" y="0"/>
                  </a:moveTo>
                  <a:lnTo>
                    <a:pt x="73568" y="0"/>
                  </a:lnTo>
                  <a:cubicBezTo>
                    <a:pt x="90496" y="0"/>
                    <a:pt x="106731" y="6725"/>
                    <a:pt x="118701" y="18695"/>
                  </a:cubicBezTo>
                  <a:cubicBezTo>
                    <a:pt x="130671" y="30665"/>
                    <a:pt x="137396" y="46900"/>
                    <a:pt x="137396" y="63829"/>
                  </a:cubicBezTo>
                  <a:lnTo>
                    <a:pt x="137396" y="63829"/>
                  </a:lnTo>
                  <a:cubicBezTo>
                    <a:pt x="137396" y="80757"/>
                    <a:pt x="130671" y="96992"/>
                    <a:pt x="118701" y="108962"/>
                  </a:cubicBezTo>
                  <a:cubicBezTo>
                    <a:pt x="106731" y="120932"/>
                    <a:pt x="90496" y="127657"/>
                    <a:pt x="73568" y="127657"/>
                  </a:cubicBezTo>
                  <a:lnTo>
                    <a:pt x="63829" y="127657"/>
                  </a:lnTo>
                  <a:cubicBezTo>
                    <a:pt x="46900" y="127657"/>
                    <a:pt x="30665" y="120932"/>
                    <a:pt x="18695" y="108962"/>
                  </a:cubicBezTo>
                  <a:cubicBezTo>
                    <a:pt x="6725" y="96992"/>
                    <a:pt x="0" y="80757"/>
                    <a:pt x="0" y="63829"/>
                  </a:cubicBezTo>
                  <a:lnTo>
                    <a:pt x="0" y="63829"/>
                  </a:lnTo>
                  <a:cubicBezTo>
                    <a:pt x="0" y="46900"/>
                    <a:pt x="6725" y="30665"/>
                    <a:pt x="18695" y="18695"/>
                  </a:cubicBezTo>
                  <a:cubicBezTo>
                    <a:pt x="30665" y="6725"/>
                    <a:pt x="46900" y="0"/>
                    <a:pt x="6382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7396" cy="17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19658" y="3619976"/>
            <a:ext cx="3549932" cy="51840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لدي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  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      O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ألم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           B-SYMPTOM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صدري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     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B-LOCATION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عند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          B-TIME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إستقاء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     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 I-TIME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يمتد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           B-SPREAD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كتفي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           I-SPREAD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الأيسر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         I-SPREAD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مصحوب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     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O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بضيق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          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B-SYMPTOM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تنفس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           I-SYMPTOM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أعاني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          O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تعرق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           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B-SYMPTOM</a:t>
            </a:r>
          </a:p>
          <a:p>
            <a:pPr>
              <a:lnSpc>
                <a:spcPts val="2870"/>
              </a:lnSpc>
            </a:pPr>
            <a:r>
              <a:rPr lang="ar-EG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  <a:rtl/>
              </a:rPr>
              <a:t>شديد</a:t>
            </a:r>
            <a:r>
              <a:rPr lang="en-US" sz="2352" b="1" dirty="0">
                <a:solidFill>
                  <a:srgbClr val="5785BE"/>
                </a:solidFill>
                <a:latin typeface="Aileron Bold"/>
                <a:ea typeface="Aileron Bold"/>
                <a:cs typeface="+mj-cs"/>
                <a:sym typeface="Aileron Bold"/>
              </a:rPr>
              <a:t>            B-SEVERITY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30608" y="3619976"/>
            <a:ext cx="3025028" cy="38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527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Sample Output :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9271" y="2334279"/>
            <a:ext cx="833032" cy="833032"/>
          </a:xfrm>
          <a:custGeom>
            <a:avLst/>
            <a:gdLst/>
            <a:ahLst/>
            <a:cxnLst/>
            <a:rect l="l" t="t" r="r" b="b"/>
            <a:pathLst>
              <a:path w="833032" h="833032">
                <a:moveTo>
                  <a:pt x="0" y="0"/>
                </a:moveTo>
                <a:lnTo>
                  <a:pt x="833032" y="0"/>
                </a:lnTo>
                <a:lnTo>
                  <a:pt x="833032" y="833032"/>
                </a:lnTo>
                <a:lnTo>
                  <a:pt x="0" y="833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42066" y="-13575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97000" y="1463463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8981" y="1297010"/>
            <a:ext cx="8563203" cy="90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73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Testing &amp; Evaluation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3846" y="2458418"/>
            <a:ext cx="1525207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Analysis and Interpretation Between </a:t>
            </a:r>
            <a:r>
              <a:rPr lang="en-US" sz="2700" b="1" dirty="0" err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BiLSTM</a:t>
            </a:r>
            <a:r>
              <a:rPr lang="en-US" sz="2700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+ CRF and AraBERT + </a:t>
            </a:r>
            <a:r>
              <a:rPr lang="en-US" sz="2700" b="1" dirty="0" err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BiLSTM</a:t>
            </a:r>
            <a:r>
              <a:rPr lang="en-US" sz="2700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+ CRF models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9367742-93A7-74BE-7467-46DC30A53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76509"/>
              </p:ext>
            </p:extLst>
          </p:nvPr>
        </p:nvGraphicFramePr>
        <p:xfrm>
          <a:off x="3985285" y="3377036"/>
          <a:ext cx="10317429" cy="6118795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424224">
                  <a:extLst>
                    <a:ext uri="{9D8B030D-6E8A-4147-A177-3AD203B41FA5}">
                      <a16:colId xmlns:a16="http://schemas.microsoft.com/office/drawing/2014/main" val="174839411"/>
                    </a:ext>
                  </a:extLst>
                </a:gridCol>
                <a:gridCol w="2235189">
                  <a:extLst>
                    <a:ext uri="{9D8B030D-6E8A-4147-A177-3AD203B41FA5}">
                      <a16:colId xmlns:a16="http://schemas.microsoft.com/office/drawing/2014/main" val="3905733299"/>
                    </a:ext>
                  </a:extLst>
                </a:gridCol>
                <a:gridCol w="3658016">
                  <a:extLst>
                    <a:ext uri="{9D8B030D-6E8A-4147-A177-3AD203B41FA5}">
                      <a16:colId xmlns:a16="http://schemas.microsoft.com/office/drawing/2014/main" val="1093911110"/>
                    </a:ext>
                  </a:extLst>
                </a:gridCol>
              </a:tblGrid>
              <a:tr h="67176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 dirty="0">
                          <a:effectLst/>
                        </a:rPr>
                        <a:t>Metric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BiLSTM + CRF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 dirty="0">
                          <a:effectLst/>
                        </a:rPr>
                        <a:t>AraBERT + </a:t>
                      </a:r>
                      <a:r>
                        <a:rPr lang="en-US" sz="2300" b="1" dirty="0" err="1">
                          <a:effectLst/>
                        </a:rPr>
                        <a:t>BiLSTM</a:t>
                      </a:r>
                      <a:r>
                        <a:rPr lang="en-US" sz="2300" b="1" dirty="0">
                          <a:effectLst/>
                        </a:rPr>
                        <a:t> + CRF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7278460"/>
                  </a:ext>
                </a:extLst>
              </a:tr>
              <a:tr h="631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Training Accuracy (Final)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95.17%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98.6% 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060140"/>
                  </a:ext>
                </a:extLst>
              </a:tr>
              <a:tr h="631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Training Loss (Final)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17.81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4.7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4880221"/>
                  </a:ext>
                </a:extLst>
              </a:tr>
              <a:tr h="631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Training Time (sec)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 dirty="0">
                          <a:effectLst/>
                        </a:rPr>
                        <a:t>354.76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542.14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069987"/>
                  </a:ext>
                </a:extLst>
              </a:tr>
              <a:tr h="631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Validation Accuracy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 dirty="0">
                          <a:effectLst/>
                        </a:rPr>
                        <a:t>95.09%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95.54%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8377898"/>
                  </a:ext>
                </a:extLst>
              </a:tr>
              <a:tr h="9942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Test Accuracy (Token-level)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 dirty="0">
                          <a:effectLst/>
                        </a:rPr>
                        <a:t>85.81%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 dirty="0">
                          <a:effectLst/>
                        </a:rPr>
                        <a:t>89.33%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3269381"/>
                  </a:ext>
                </a:extLst>
              </a:tr>
              <a:tr h="631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Test Precision (seqeval)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65.79%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71.66%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24690"/>
                  </a:ext>
                </a:extLst>
              </a:tr>
              <a:tr h="6317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Test Recall (seqeval)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57.96%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72.25%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6575517"/>
                  </a:ext>
                </a:extLst>
              </a:tr>
              <a:tr h="6622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Test F1-Score (seqeval)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 dirty="0">
                          <a:effectLst/>
                        </a:rPr>
                        <a:t>61.63%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 dirty="0">
                          <a:effectLst/>
                        </a:rPr>
                        <a:t>71.95%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695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B2AA3BA-6931-B6C1-25A4-832BDBF2B44A}"/>
              </a:ext>
            </a:extLst>
          </p:cNvPr>
          <p:cNvSpPr txBox="1"/>
          <p:nvPr/>
        </p:nvSpPr>
        <p:spPr>
          <a:xfrm>
            <a:off x="-152400" y="322130"/>
            <a:ext cx="13213968" cy="93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>
              <a:lnSpc>
                <a:spcPts val="6857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Symptoms and Qualifiers Extraction Model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09504" y="8379290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11823" y="8055552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460936"/>
            <a:ext cx="15852667" cy="7826064"/>
          </a:xfrm>
          <a:custGeom>
            <a:avLst/>
            <a:gdLst/>
            <a:ahLst/>
            <a:cxnLst/>
            <a:rect l="l" t="t" r="r" b="b"/>
            <a:pathLst>
              <a:path w="15852667" h="7826064">
                <a:moveTo>
                  <a:pt x="0" y="0"/>
                </a:moveTo>
                <a:lnTo>
                  <a:pt x="15852667" y="0"/>
                </a:lnTo>
                <a:lnTo>
                  <a:pt x="15852667" y="7826064"/>
                </a:lnTo>
                <a:lnTo>
                  <a:pt x="0" y="7826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78" b="-3207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744200" y="581215"/>
            <a:ext cx="7235353" cy="856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6857"/>
              </a:lnSpc>
              <a:spcBef>
                <a:spcPct val="0"/>
              </a:spcBef>
            </a:pPr>
            <a:r>
              <a:rPr lang="en-US" sz="5399" b="1" dirty="0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Model Architecture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0287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9271" y="2068574"/>
            <a:ext cx="833032" cy="833032"/>
          </a:xfrm>
          <a:custGeom>
            <a:avLst/>
            <a:gdLst/>
            <a:ahLst/>
            <a:cxnLst/>
            <a:rect l="l" t="t" r="r" b="b"/>
            <a:pathLst>
              <a:path w="833032" h="833032">
                <a:moveTo>
                  <a:pt x="0" y="0"/>
                </a:moveTo>
                <a:lnTo>
                  <a:pt x="833032" y="0"/>
                </a:lnTo>
                <a:lnTo>
                  <a:pt x="833032" y="833032"/>
                </a:lnTo>
                <a:lnTo>
                  <a:pt x="0" y="833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42066" y="-13575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41981" y="110746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9271" y="791169"/>
            <a:ext cx="8563203" cy="973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73"/>
              </a:lnSpc>
              <a:spcBef>
                <a:spcPct val="0"/>
              </a:spcBef>
            </a:pPr>
            <a:r>
              <a:rPr lang="en-US" sz="61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Testing &amp; Evaluation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42092" y="2135842"/>
            <a:ext cx="914939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700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Analysis and Interpretation Between Real and AI data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129022-DBCA-9A75-72C6-D302EE7CF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31302"/>
              </p:ext>
            </p:extLst>
          </p:nvPr>
        </p:nvGraphicFramePr>
        <p:xfrm>
          <a:off x="4569301" y="2834705"/>
          <a:ext cx="9149398" cy="7127777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3815398">
                  <a:extLst>
                    <a:ext uri="{9D8B030D-6E8A-4147-A177-3AD203B41FA5}">
                      <a16:colId xmlns:a16="http://schemas.microsoft.com/office/drawing/2014/main" val="1539194544"/>
                    </a:ext>
                  </a:extLst>
                </a:gridCol>
                <a:gridCol w="2884718">
                  <a:extLst>
                    <a:ext uri="{9D8B030D-6E8A-4147-A177-3AD203B41FA5}">
                      <a16:colId xmlns:a16="http://schemas.microsoft.com/office/drawing/2014/main" val="3648250309"/>
                    </a:ext>
                  </a:extLst>
                </a:gridCol>
                <a:gridCol w="2449282">
                  <a:extLst>
                    <a:ext uri="{9D8B030D-6E8A-4147-A177-3AD203B41FA5}">
                      <a16:colId xmlns:a16="http://schemas.microsoft.com/office/drawing/2014/main" val="322911678"/>
                    </a:ext>
                  </a:extLst>
                </a:gridCol>
              </a:tblGrid>
              <a:tr h="8192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Metric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AI Data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 dirty="0">
                          <a:effectLst/>
                        </a:rPr>
                        <a:t>Real Data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7772726"/>
                  </a:ext>
                </a:extLst>
              </a:tr>
              <a:tr h="64902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Training Accuracy (Final)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98%+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98.7%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6046009"/>
                  </a:ext>
                </a:extLst>
              </a:tr>
              <a:tr h="85194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Training Loss (Final)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~5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~6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3202774"/>
                  </a:ext>
                </a:extLst>
              </a:tr>
              <a:tr h="85194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Training Time (sec)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542.14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564.35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9950379"/>
                  </a:ext>
                </a:extLst>
              </a:tr>
              <a:tr h="5478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Validation Accuracy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95.54%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rtl="1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 dirty="0">
                          <a:effectLst/>
                        </a:rPr>
                        <a:t>92%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2834945"/>
                  </a:ext>
                </a:extLst>
              </a:tr>
              <a:tr h="85194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Test Accuracy (Token-level)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89.33%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87.89%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2276241"/>
                  </a:ext>
                </a:extLst>
              </a:tr>
              <a:tr h="85194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Test Precision (seqeval)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71.66%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61.54%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2527091"/>
                  </a:ext>
                </a:extLst>
              </a:tr>
              <a:tr h="85194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Test Recall (seqeval)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72.25%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62.51%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0146397"/>
                  </a:ext>
                </a:extLst>
              </a:tr>
              <a:tr h="85194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Test F1-Score (seqeval)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>
                          <a:effectLst/>
                        </a:rPr>
                        <a:t>71.95%</a:t>
                      </a:r>
                      <a:endParaRPr lang="en-US" sz="23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300" b="1" dirty="0">
                          <a:effectLst/>
                        </a:rPr>
                        <a:t>62.02%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69713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3574" y="1046866"/>
            <a:ext cx="3353620" cy="8229600"/>
            <a:chOff x="0" y="0"/>
            <a:chExt cx="8832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1574" y="332363"/>
            <a:ext cx="1496945" cy="14969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77616" y="680531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1" y="0"/>
                </a:lnTo>
                <a:lnTo>
                  <a:pt x="824861" y="837307"/>
                </a:lnTo>
                <a:lnTo>
                  <a:pt x="0" y="837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75297" y="990600"/>
            <a:ext cx="6897165" cy="83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Contents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62668" y="2555970"/>
            <a:ext cx="6638900" cy="670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643" lvl="1" indent="-305322" algn="l">
              <a:lnSpc>
                <a:spcPts val="2969"/>
              </a:lnSpc>
              <a:buFont typeface="Arial"/>
              <a:buChar char="•"/>
            </a:pPr>
            <a:r>
              <a:rPr lang="en-US" sz="2828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  <a:p>
            <a:pPr algn="l">
              <a:lnSpc>
                <a:spcPts val="2969"/>
              </a:lnSpc>
            </a:pPr>
            <a:endParaRPr lang="en-US" sz="2828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10643" lvl="1" indent="-305322" algn="l">
              <a:lnSpc>
                <a:spcPts val="2969"/>
              </a:lnSpc>
              <a:buFont typeface="Arial"/>
              <a:buChar char="•"/>
            </a:pPr>
            <a:r>
              <a:rPr lang="en-US" sz="2828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Motivation</a:t>
            </a:r>
          </a:p>
          <a:p>
            <a:pPr algn="l">
              <a:lnSpc>
                <a:spcPts val="2969"/>
              </a:lnSpc>
            </a:pPr>
            <a:endParaRPr lang="en-US" sz="2828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10643" lvl="1" indent="-305322" algn="l">
              <a:lnSpc>
                <a:spcPts val="2969"/>
              </a:lnSpc>
              <a:buFont typeface="Arial"/>
              <a:buChar char="•"/>
            </a:pPr>
            <a:r>
              <a:rPr lang="en-US" sz="2828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Problem Statement</a:t>
            </a:r>
          </a:p>
          <a:p>
            <a:pPr algn="l">
              <a:lnSpc>
                <a:spcPts val="2969"/>
              </a:lnSpc>
            </a:pPr>
            <a:endParaRPr lang="en-US" sz="2828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10643" lvl="1" indent="-305322" algn="l">
              <a:lnSpc>
                <a:spcPts val="2969"/>
              </a:lnSpc>
              <a:buFont typeface="Arial"/>
              <a:buChar char="•"/>
            </a:pPr>
            <a:r>
              <a:rPr lang="en-US" sz="2828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Objectives</a:t>
            </a:r>
          </a:p>
          <a:p>
            <a:pPr algn="l">
              <a:lnSpc>
                <a:spcPts val="2969"/>
              </a:lnSpc>
            </a:pPr>
            <a:endParaRPr lang="en-US" sz="2828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10643" lvl="1" indent="-305322" algn="l">
              <a:lnSpc>
                <a:spcPts val="2969"/>
              </a:lnSpc>
              <a:buFont typeface="Arial"/>
              <a:buChar char="•"/>
            </a:pPr>
            <a:r>
              <a:rPr lang="en-US" sz="2828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System Architecture</a:t>
            </a:r>
          </a:p>
          <a:p>
            <a:pPr algn="l">
              <a:lnSpc>
                <a:spcPts val="2969"/>
              </a:lnSpc>
            </a:pPr>
            <a:endParaRPr lang="en-US" sz="2828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10643" lvl="1" indent="-305322" algn="l">
              <a:lnSpc>
                <a:spcPts val="2969"/>
              </a:lnSpc>
              <a:buFont typeface="Arial"/>
              <a:buChar char="•"/>
            </a:pPr>
            <a:r>
              <a:rPr lang="en-US" sz="2828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 Collection</a:t>
            </a:r>
          </a:p>
          <a:p>
            <a:pPr algn="l">
              <a:lnSpc>
                <a:spcPts val="2969"/>
              </a:lnSpc>
            </a:pPr>
            <a:endParaRPr lang="en-US" sz="2828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10643" lvl="1" indent="-305322" algn="l">
              <a:lnSpc>
                <a:spcPts val="2969"/>
              </a:lnSpc>
              <a:buFont typeface="Arial"/>
              <a:buChar char="•"/>
            </a:pPr>
            <a:r>
              <a:rPr lang="en-US" sz="2828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Preprocessing Techniques</a:t>
            </a:r>
          </a:p>
          <a:p>
            <a:pPr algn="l">
              <a:lnSpc>
                <a:spcPts val="2969"/>
              </a:lnSpc>
            </a:pPr>
            <a:endParaRPr lang="en-US" sz="2828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10643" lvl="1" indent="-305322" algn="l">
              <a:lnSpc>
                <a:spcPts val="2969"/>
              </a:lnSpc>
              <a:buFont typeface="Arial"/>
              <a:buChar char="•"/>
            </a:pPr>
            <a:r>
              <a:rPr lang="en-US" sz="2828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Feature Extraction</a:t>
            </a:r>
          </a:p>
          <a:p>
            <a:pPr algn="l">
              <a:lnSpc>
                <a:spcPts val="2969"/>
              </a:lnSpc>
            </a:pPr>
            <a:endParaRPr lang="en-US" sz="2828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10643" lvl="1" indent="-305322" algn="l">
              <a:lnSpc>
                <a:spcPts val="2969"/>
              </a:lnSpc>
              <a:buFont typeface="Arial"/>
              <a:buChar char="•"/>
            </a:pPr>
            <a:r>
              <a:rPr lang="en-US" sz="2828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BIO Tagging Strategy</a:t>
            </a:r>
          </a:p>
          <a:p>
            <a:pPr algn="l">
              <a:lnSpc>
                <a:spcPts val="2969"/>
              </a:lnSpc>
            </a:pPr>
            <a:endParaRPr lang="en-US" sz="2828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13237" y="7521989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6" y="0"/>
                </a:lnTo>
                <a:lnTo>
                  <a:pt x="1230926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383328" y="2394952"/>
            <a:ext cx="7139750" cy="725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9257" lvl="1" indent="-314628" algn="l">
              <a:lnSpc>
                <a:spcPts val="3060"/>
              </a:lnSpc>
              <a:buFont typeface="Arial"/>
              <a:buChar char="•"/>
            </a:pPr>
            <a:r>
              <a:rPr lang="en-US" sz="2914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Symptoms and Qualifiers Extraction Model</a:t>
            </a:r>
          </a:p>
          <a:p>
            <a:pPr algn="l">
              <a:lnSpc>
                <a:spcPts val="3060"/>
              </a:lnSpc>
            </a:pPr>
            <a:endParaRPr lang="en-US" sz="2914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29257" lvl="1" indent="-314628" algn="l">
              <a:lnSpc>
                <a:spcPts val="3060"/>
              </a:lnSpc>
              <a:buFont typeface="Arial"/>
              <a:buChar char="•"/>
            </a:pPr>
            <a:r>
              <a:rPr lang="en-US" sz="2914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Testing &amp; Evaluation</a:t>
            </a:r>
          </a:p>
          <a:p>
            <a:pPr algn="l">
              <a:lnSpc>
                <a:spcPts val="3060"/>
              </a:lnSpc>
            </a:pPr>
            <a:endParaRPr lang="en-US" sz="2914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29257" lvl="1" indent="-314628" algn="l">
              <a:lnSpc>
                <a:spcPts val="3060"/>
              </a:lnSpc>
              <a:buFont typeface="Arial"/>
              <a:buChar char="•"/>
            </a:pPr>
            <a:r>
              <a:rPr lang="en-US" sz="2914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Building a Semantic Qualifier Repository</a:t>
            </a:r>
          </a:p>
          <a:p>
            <a:pPr algn="l">
              <a:lnSpc>
                <a:spcPts val="3060"/>
              </a:lnSpc>
            </a:pPr>
            <a:endParaRPr lang="en-US" sz="2914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29257" lvl="1" indent="-314628" algn="l">
              <a:lnSpc>
                <a:spcPts val="3060"/>
              </a:lnSpc>
              <a:buFont typeface="Arial"/>
              <a:buChar char="•"/>
            </a:pPr>
            <a:r>
              <a:rPr lang="en-US" sz="2914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Diagnosis Classification Model</a:t>
            </a:r>
          </a:p>
          <a:p>
            <a:pPr algn="l">
              <a:lnSpc>
                <a:spcPts val="3060"/>
              </a:lnSpc>
            </a:pPr>
            <a:endParaRPr lang="en-US" sz="2914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29257" lvl="1" indent="-314628" algn="l">
              <a:lnSpc>
                <a:spcPts val="3060"/>
              </a:lnSpc>
              <a:buFont typeface="Arial"/>
              <a:buChar char="•"/>
            </a:pPr>
            <a:r>
              <a:rPr lang="en-US" sz="2914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Database Design</a:t>
            </a:r>
          </a:p>
          <a:p>
            <a:pPr algn="l">
              <a:lnSpc>
                <a:spcPts val="3060"/>
              </a:lnSpc>
            </a:pPr>
            <a:endParaRPr lang="en-US" sz="2914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29257" lvl="1" indent="-314628" algn="l">
              <a:lnSpc>
                <a:spcPts val="3060"/>
              </a:lnSpc>
              <a:buFont typeface="Arial"/>
              <a:buChar char="•"/>
            </a:pPr>
            <a:r>
              <a:rPr lang="en-US" sz="2914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Web Application</a:t>
            </a:r>
          </a:p>
          <a:p>
            <a:pPr algn="l">
              <a:lnSpc>
                <a:spcPts val="3060"/>
              </a:lnSpc>
            </a:pPr>
            <a:endParaRPr lang="en-US" sz="2914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29257" lvl="1" indent="-314628" algn="l">
              <a:lnSpc>
                <a:spcPts val="3060"/>
              </a:lnSpc>
              <a:buFont typeface="Arial"/>
              <a:buChar char="•"/>
            </a:pPr>
            <a:r>
              <a:rPr lang="en-US" sz="2914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Future Work</a:t>
            </a:r>
          </a:p>
          <a:p>
            <a:pPr algn="l">
              <a:lnSpc>
                <a:spcPts val="3060"/>
              </a:lnSpc>
            </a:pPr>
            <a:endParaRPr lang="en-US" sz="2914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29257" lvl="1" indent="-314628" algn="l">
              <a:lnSpc>
                <a:spcPts val="3060"/>
              </a:lnSpc>
              <a:buFont typeface="Arial"/>
              <a:buChar char="•"/>
            </a:pPr>
            <a:r>
              <a:rPr lang="en-US" sz="2914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Limitations</a:t>
            </a:r>
          </a:p>
          <a:p>
            <a:pPr algn="l">
              <a:lnSpc>
                <a:spcPts val="3060"/>
              </a:lnSpc>
            </a:pPr>
            <a:endParaRPr lang="en-US" sz="2914" b="1">
              <a:solidFill>
                <a:srgbClr val="0E2F5F"/>
              </a:solidFill>
              <a:latin typeface="Aileron Heavy"/>
              <a:ea typeface="Aileron Heavy"/>
              <a:cs typeface="Aileron Heavy"/>
              <a:sym typeface="Aileron Heavy"/>
            </a:endParaRPr>
          </a:p>
          <a:p>
            <a:pPr marL="629257" lvl="1" indent="-314628" algn="l">
              <a:lnSpc>
                <a:spcPts val="3060"/>
              </a:lnSpc>
              <a:buFont typeface="Arial"/>
              <a:buChar char="•"/>
            </a:pPr>
            <a:r>
              <a:rPr lang="en-US" sz="2914" b="1">
                <a:solidFill>
                  <a:srgbClr val="0E2F5F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9271" y="2334279"/>
            <a:ext cx="833032" cy="833032"/>
          </a:xfrm>
          <a:custGeom>
            <a:avLst/>
            <a:gdLst/>
            <a:ahLst/>
            <a:cxnLst/>
            <a:rect l="l" t="t" r="r" b="b"/>
            <a:pathLst>
              <a:path w="833032" h="833032">
                <a:moveTo>
                  <a:pt x="0" y="0"/>
                </a:moveTo>
                <a:lnTo>
                  <a:pt x="833032" y="0"/>
                </a:lnTo>
                <a:lnTo>
                  <a:pt x="833032" y="833032"/>
                </a:lnTo>
                <a:lnTo>
                  <a:pt x="0" y="833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42066" y="-13575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41981" y="110746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9271" y="4898027"/>
            <a:ext cx="8334730" cy="4256854"/>
          </a:xfrm>
          <a:custGeom>
            <a:avLst/>
            <a:gdLst/>
            <a:ahLst/>
            <a:cxnLst/>
            <a:rect l="l" t="t" r="r" b="b"/>
            <a:pathLst>
              <a:path w="8334730" h="4161601">
                <a:moveTo>
                  <a:pt x="0" y="0"/>
                </a:moveTo>
                <a:lnTo>
                  <a:pt x="8334729" y="0"/>
                </a:lnTo>
                <a:lnTo>
                  <a:pt x="8334729" y="4161601"/>
                </a:lnTo>
                <a:lnTo>
                  <a:pt x="0" y="4161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11157" y="4894880"/>
            <a:ext cx="8532105" cy="4260001"/>
          </a:xfrm>
          <a:custGeom>
            <a:avLst/>
            <a:gdLst/>
            <a:ahLst/>
            <a:cxnLst/>
            <a:rect l="l" t="t" r="r" b="b"/>
            <a:pathLst>
              <a:path w="8532105" h="4260001">
                <a:moveTo>
                  <a:pt x="0" y="0"/>
                </a:moveTo>
                <a:lnTo>
                  <a:pt x="8532105" y="0"/>
                </a:lnTo>
                <a:lnTo>
                  <a:pt x="8532105" y="4260001"/>
                </a:lnTo>
                <a:lnTo>
                  <a:pt x="0" y="42600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9271" y="791169"/>
            <a:ext cx="8563203" cy="973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73"/>
              </a:lnSpc>
              <a:spcBef>
                <a:spcPct val="0"/>
              </a:spcBef>
            </a:pPr>
            <a:r>
              <a:rPr lang="en-US" sz="61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Testing &amp; Evaluation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9935" y="2379638"/>
            <a:ext cx="5145682" cy="92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  <a:spcBef>
                <a:spcPct val="0"/>
              </a:spcBef>
            </a:pPr>
            <a:r>
              <a:rPr lang="en-US" sz="2664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AraBERT + </a:t>
            </a:r>
            <a:r>
              <a:rPr lang="en-US" sz="2664" b="1" dirty="0" err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BiLSTM</a:t>
            </a:r>
            <a:r>
              <a:rPr lang="en-US" sz="2664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+ CRF Model </a:t>
            </a:r>
          </a:p>
          <a:p>
            <a:pPr algn="ctr">
              <a:lnSpc>
                <a:spcPts val="3730"/>
              </a:lnSpc>
              <a:spcBef>
                <a:spcPct val="0"/>
              </a:spcBef>
            </a:pPr>
            <a:r>
              <a:rPr lang="en-US" sz="2664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For AI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7213E-2D3E-FEF9-194C-EF3466BE1F1C}"/>
              </a:ext>
            </a:extLst>
          </p:cNvPr>
          <p:cNvSpPr txBox="1"/>
          <p:nvPr/>
        </p:nvSpPr>
        <p:spPr>
          <a:xfrm>
            <a:off x="1524000" y="4187310"/>
            <a:ext cx="5145682" cy="43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  <a:spcBef>
                <a:spcPct val="0"/>
              </a:spcBef>
            </a:pPr>
            <a:r>
              <a:rPr lang="en-US" sz="2664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Validation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074713-73B1-9726-7519-00F526CD7DD0}"/>
              </a:ext>
            </a:extLst>
          </p:cNvPr>
          <p:cNvSpPr txBox="1"/>
          <p:nvPr/>
        </p:nvSpPr>
        <p:spPr>
          <a:xfrm>
            <a:off x="10804368" y="4202998"/>
            <a:ext cx="5145682" cy="43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  <a:spcBef>
                <a:spcPct val="0"/>
              </a:spcBef>
            </a:pPr>
            <a:r>
              <a:rPr lang="en-US" sz="2664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Testing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9271" y="2334279"/>
            <a:ext cx="833032" cy="833032"/>
          </a:xfrm>
          <a:custGeom>
            <a:avLst/>
            <a:gdLst/>
            <a:ahLst/>
            <a:cxnLst/>
            <a:rect l="l" t="t" r="r" b="b"/>
            <a:pathLst>
              <a:path w="833032" h="833032">
                <a:moveTo>
                  <a:pt x="0" y="0"/>
                </a:moveTo>
                <a:lnTo>
                  <a:pt x="833032" y="0"/>
                </a:lnTo>
                <a:lnTo>
                  <a:pt x="833032" y="833032"/>
                </a:lnTo>
                <a:lnTo>
                  <a:pt x="0" y="833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42066" y="-1357589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41981" y="110746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9270" y="4815072"/>
            <a:ext cx="8349929" cy="4248187"/>
          </a:xfrm>
          <a:custGeom>
            <a:avLst/>
            <a:gdLst/>
            <a:ahLst/>
            <a:cxnLst/>
            <a:rect l="l" t="t" r="r" b="b"/>
            <a:pathLst>
              <a:path w="8321484" h="4148359">
                <a:moveTo>
                  <a:pt x="0" y="0"/>
                </a:moveTo>
                <a:lnTo>
                  <a:pt x="8321483" y="0"/>
                </a:lnTo>
                <a:lnTo>
                  <a:pt x="8321483" y="4148359"/>
                </a:lnTo>
                <a:lnTo>
                  <a:pt x="0" y="4148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43509" y="4815072"/>
            <a:ext cx="8508979" cy="4248187"/>
          </a:xfrm>
          <a:custGeom>
            <a:avLst/>
            <a:gdLst/>
            <a:ahLst/>
            <a:cxnLst/>
            <a:rect l="l" t="t" r="r" b="b"/>
            <a:pathLst>
              <a:path w="8508979" h="4248187">
                <a:moveTo>
                  <a:pt x="0" y="0"/>
                </a:moveTo>
                <a:lnTo>
                  <a:pt x="8508980" y="0"/>
                </a:lnTo>
                <a:lnTo>
                  <a:pt x="8508980" y="4248187"/>
                </a:lnTo>
                <a:lnTo>
                  <a:pt x="0" y="42481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9271" y="791169"/>
            <a:ext cx="8563203" cy="973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73"/>
              </a:lnSpc>
              <a:spcBef>
                <a:spcPct val="0"/>
              </a:spcBef>
            </a:pPr>
            <a:r>
              <a:rPr lang="en-US" sz="61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Testing &amp; Evaluation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22335" y="2532038"/>
            <a:ext cx="5145682" cy="92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  <a:spcBef>
                <a:spcPct val="0"/>
              </a:spcBef>
            </a:pPr>
            <a:r>
              <a:rPr lang="en-US" sz="2664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AraBERT + BiLSTM + CRF Model </a:t>
            </a:r>
          </a:p>
          <a:p>
            <a:pPr algn="ctr">
              <a:lnSpc>
                <a:spcPts val="3730"/>
              </a:lnSpc>
              <a:spcBef>
                <a:spcPct val="0"/>
              </a:spcBef>
            </a:pPr>
            <a:r>
              <a:rPr lang="en-US" sz="2664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For Real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259F2-BD85-659E-269D-5D98B667BB2E}"/>
              </a:ext>
            </a:extLst>
          </p:cNvPr>
          <p:cNvSpPr txBox="1"/>
          <p:nvPr/>
        </p:nvSpPr>
        <p:spPr>
          <a:xfrm>
            <a:off x="2198031" y="4221136"/>
            <a:ext cx="5145682" cy="43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  <a:spcBef>
                <a:spcPct val="0"/>
              </a:spcBef>
            </a:pPr>
            <a:r>
              <a:rPr lang="en-US" sz="2664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A1C84-2903-2181-70A2-2C6CDE9B5600}"/>
              </a:ext>
            </a:extLst>
          </p:cNvPr>
          <p:cNvSpPr txBox="1"/>
          <p:nvPr/>
        </p:nvSpPr>
        <p:spPr>
          <a:xfrm>
            <a:off x="10725157" y="4221136"/>
            <a:ext cx="5145682" cy="43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  <a:spcBef>
                <a:spcPct val="0"/>
              </a:spcBef>
            </a:pPr>
            <a:r>
              <a:rPr lang="en-US" sz="2664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Testing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63654" y="2185152"/>
            <a:ext cx="771691" cy="7716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56873" y="2790167"/>
            <a:ext cx="3353620" cy="5894830"/>
            <a:chOff x="0" y="0"/>
            <a:chExt cx="883258" cy="15525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2205351" y="2426849"/>
            <a:ext cx="288298" cy="288298"/>
          </a:xfrm>
          <a:custGeom>
            <a:avLst/>
            <a:gdLst/>
            <a:ahLst/>
            <a:cxnLst/>
            <a:rect l="l" t="t" r="r" b="b"/>
            <a:pathLst>
              <a:path w="288298" h="288298">
                <a:moveTo>
                  <a:pt x="0" y="0"/>
                </a:moveTo>
                <a:lnTo>
                  <a:pt x="288298" y="0"/>
                </a:lnTo>
                <a:lnTo>
                  <a:pt x="288298" y="288297"/>
                </a:lnTo>
                <a:lnTo>
                  <a:pt x="0" y="288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03293" y="581215"/>
            <a:ext cx="14523954" cy="85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857"/>
              </a:lnSpc>
              <a:spcBef>
                <a:spcPct val="0"/>
              </a:spcBef>
            </a:pPr>
            <a:r>
              <a:rPr lang="en-US" sz="53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Building a Semantic Qualifier Repository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63971" y="2311065"/>
            <a:ext cx="8477484" cy="5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8"/>
              </a:lnSpc>
            </a:pPr>
            <a:r>
              <a:rPr lang="en-US" sz="2962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Reconstructed subword tokens into full words.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980245" y="8074603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85328" y="7340468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6" y="0"/>
                </a:lnTo>
                <a:lnTo>
                  <a:pt x="647476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963654" y="3298341"/>
            <a:ext cx="771691" cy="77169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2205351" y="3540038"/>
            <a:ext cx="288298" cy="288298"/>
          </a:xfrm>
          <a:custGeom>
            <a:avLst/>
            <a:gdLst/>
            <a:ahLst/>
            <a:cxnLst/>
            <a:rect l="l" t="t" r="r" b="b"/>
            <a:pathLst>
              <a:path w="288298" h="288298">
                <a:moveTo>
                  <a:pt x="0" y="0"/>
                </a:moveTo>
                <a:lnTo>
                  <a:pt x="288298" y="0"/>
                </a:lnTo>
                <a:lnTo>
                  <a:pt x="288298" y="288298"/>
                </a:lnTo>
                <a:lnTo>
                  <a:pt x="0" y="28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163971" y="3424254"/>
            <a:ext cx="8477484" cy="5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8"/>
              </a:lnSpc>
            </a:pPr>
            <a:r>
              <a:rPr lang="en-US" sz="2962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Removed non-entity tokens (O labels).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963654" y="4431983"/>
            <a:ext cx="771691" cy="7716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5400000">
            <a:off x="2205351" y="4673679"/>
            <a:ext cx="288298" cy="288298"/>
          </a:xfrm>
          <a:custGeom>
            <a:avLst/>
            <a:gdLst/>
            <a:ahLst/>
            <a:cxnLst/>
            <a:rect l="l" t="t" r="r" b="b"/>
            <a:pathLst>
              <a:path w="288298" h="288298">
                <a:moveTo>
                  <a:pt x="0" y="0"/>
                </a:moveTo>
                <a:lnTo>
                  <a:pt x="288298" y="0"/>
                </a:lnTo>
                <a:lnTo>
                  <a:pt x="288298" y="288298"/>
                </a:lnTo>
                <a:lnTo>
                  <a:pt x="0" y="28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163971" y="4557896"/>
            <a:ext cx="9037737" cy="5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8"/>
              </a:lnSpc>
            </a:pPr>
            <a:r>
              <a:rPr lang="en-US" sz="2962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Extracted full medical entities and their qualifiers.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963654" y="5565624"/>
            <a:ext cx="771691" cy="77169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5400000">
            <a:off x="2205351" y="5807321"/>
            <a:ext cx="288298" cy="288298"/>
          </a:xfrm>
          <a:custGeom>
            <a:avLst/>
            <a:gdLst/>
            <a:ahLst/>
            <a:cxnLst/>
            <a:rect l="l" t="t" r="r" b="b"/>
            <a:pathLst>
              <a:path w="288298" h="288298">
                <a:moveTo>
                  <a:pt x="0" y="0"/>
                </a:moveTo>
                <a:lnTo>
                  <a:pt x="288298" y="0"/>
                </a:lnTo>
                <a:lnTo>
                  <a:pt x="288298" y="288298"/>
                </a:lnTo>
                <a:lnTo>
                  <a:pt x="0" y="28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163971" y="5691537"/>
            <a:ext cx="10889008" cy="5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8"/>
              </a:lnSpc>
            </a:pPr>
            <a:r>
              <a:rPr lang="en-US" sz="2962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Merged duplicate symptom mentions within each dialogue.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963654" y="6699265"/>
            <a:ext cx="771691" cy="77169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5400000">
            <a:off x="2205351" y="6940962"/>
            <a:ext cx="288298" cy="288298"/>
          </a:xfrm>
          <a:custGeom>
            <a:avLst/>
            <a:gdLst/>
            <a:ahLst/>
            <a:cxnLst/>
            <a:rect l="l" t="t" r="r" b="b"/>
            <a:pathLst>
              <a:path w="288298" h="288298">
                <a:moveTo>
                  <a:pt x="0" y="0"/>
                </a:moveTo>
                <a:lnTo>
                  <a:pt x="288298" y="0"/>
                </a:lnTo>
                <a:lnTo>
                  <a:pt x="288298" y="288298"/>
                </a:lnTo>
                <a:lnTo>
                  <a:pt x="0" y="28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163971" y="6825178"/>
            <a:ext cx="10889008" cy="5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8"/>
              </a:lnSpc>
            </a:pPr>
            <a:r>
              <a:rPr lang="en-US" sz="2962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Preserved the most complete set of attributes per symptom.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963654" y="8125894"/>
            <a:ext cx="771691" cy="77169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rot="5400000">
            <a:off x="2205351" y="8367591"/>
            <a:ext cx="288298" cy="288298"/>
          </a:xfrm>
          <a:custGeom>
            <a:avLst/>
            <a:gdLst/>
            <a:ahLst/>
            <a:cxnLst/>
            <a:rect l="l" t="t" r="r" b="b"/>
            <a:pathLst>
              <a:path w="288298" h="288298">
                <a:moveTo>
                  <a:pt x="0" y="0"/>
                </a:moveTo>
                <a:lnTo>
                  <a:pt x="288298" y="0"/>
                </a:lnTo>
                <a:lnTo>
                  <a:pt x="288298" y="288298"/>
                </a:lnTo>
                <a:lnTo>
                  <a:pt x="0" y="28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3163971" y="7958820"/>
            <a:ext cx="13021357" cy="103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8"/>
              </a:lnSpc>
            </a:pPr>
            <a:r>
              <a:rPr lang="en-US" sz="2962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Generated structured JSON output with:</a:t>
            </a:r>
          </a:p>
          <a:p>
            <a:pPr algn="just">
              <a:lnSpc>
                <a:spcPts val="4148"/>
              </a:lnSpc>
            </a:pPr>
            <a:r>
              <a:rPr lang="en-US" sz="2962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symptom name, original phrase, location, time, severity, duration, spread.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38598" y="5705743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93438" y="112977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49848" y="839156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30456" y="2297674"/>
            <a:ext cx="521676" cy="484698"/>
            <a:chOff x="0" y="0"/>
            <a:chExt cx="137396" cy="1276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396" cy="127657"/>
            </a:xfrm>
            <a:custGeom>
              <a:avLst/>
              <a:gdLst/>
              <a:ahLst/>
              <a:cxnLst/>
              <a:rect l="l" t="t" r="r" b="b"/>
              <a:pathLst>
                <a:path w="137396" h="127657">
                  <a:moveTo>
                    <a:pt x="63829" y="0"/>
                  </a:moveTo>
                  <a:lnTo>
                    <a:pt x="73568" y="0"/>
                  </a:lnTo>
                  <a:cubicBezTo>
                    <a:pt x="90496" y="0"/>
                    <a:pt x="106731" y="6725"/>
                    <a:pt x="118701" y="18695"/>
                  </a:cubicBezTo>
                  <a:cubicBezTo>
                    <a:pt x="130671" y="30665"/>
                    <a:pt x="137396" y="46900"/>
                    <a:pt x="137396" y="63829"/>
                  </a:cubicBezTo>
                  <a:lnTo>
                    <a:pt x="137396" y="63829"/>
                  </a:lnTo>
                  <a:cubicBezTo>
                    <a:pt x="137396" y="80757"/>
                    <a:pt x="130671" y="96992"/>
                    <a:pt x="118701" y="108962"/>
                  </a:cubicBezTo>
                  <a:cubicBezTo>
                    <a:pt x="106731" y="120932"/>
                    <a:pt x="90496" y="127657"/>
                    <a:pt x="73568" y="127657"/>
                  </a:cubicBezTo>
                  <a:lnTo>
                    <a:pt x="63829" y="127657"/>
                  </a:lnTo>
                  <a:cubicBezTo>
                    <a:pt x="46900" y="127657"/>
                    <a:pt x="30665" y="120932"/>
                    <a:pt x="18695" y="108962"/>
                  </a:cubicBezTo>
                  <a:cubicBezTo>
                    <a:pt x="6725" y="96992"/>
                    <a:pt x="0" y="80757"/>
                    <a:pt x="0" y="63829"/>
                  </a:cubicBezTo>
                  <a:lnTo>
                    <a:pt x="0" y="63829"/>
                  </a:lnTo>
                  <a:cubicBezTo>
                    <a:pt x="0" y="46900"/>
                    <a:pt x="6725" y="30665"/>
                    <a:pt x="18695" y="18695"/>
                  </a:cubicBezTo>
                  <a:cubicBezTo>
                    <a:pt x="30665" y="6725"/>
                    <a:pt x="46900" y="0"/>
                    <a:pt x="6382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37396" cy="17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442187" y="2782372"/>
            <a:ext cx="5359617" cy="5613628"/>
          </a:xfrm>
          <a:custGeom>
            <a:avLst/>
            <a:gdLst/>
            <a:ahLst/>
            <a:cxnLst/>
            <a:rect l="l" t="t" r="r" b="b"/>
            <a:pathLst>
              <a:path w="5359617" h="5613628">
                <a:moveTo>
                  <a:pt x="0" y="0"/>
                </a:moveTo>
                <a:lnTo>
                  <a:pt x="5359617" y="0"/>
                </a:lnTo>
                <a:lnTo>
                  <a:pt x="5359617" y="5613628"/>
                </a:lnTo>
                <a:lnTo>
                  <a:pt x="0" y="5613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003508"/>
            <a:ext cx="1211449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SNOMED CT Mapping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71740" y="2371290"/>
            <a:ext cx="9049083" cy="671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134" lvl="1" indent="-304567" algn="just">
              <a:lnSpc>
                <a:spcPts val="2849"/>
              </a:lnSpc>
              <a:buFont typeface="Arial"/>
              <a:buChar char="•"/>
            </a:pPr>
            <a:r>
              <a:rPr lang="en-US" sz="2821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Extracted symptoms and their qualifiers (such as location, severity, duration) are mapped to SNOMED CT, the global standard for medical terminology.</a:t>
            </a:r>
          </a:p>
          <a:p>
            <a:pPr algn="just">
              <a:lnSpc>
                <a:spcPts val="2849"/>
              </a:lnSpc>
            </a:pPr>
            <a:endParaRPr lang="en-US" sz="2821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l">
              <a:lnSpc>
                <a:spcPts val="2849"/>
              </a:lnSpc>
            </a:pPr>
            <a:endParaRPr lang="en-US" sz="2821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609134" lvl="1" indent="-304567" algn="l">
              <a:lnSpc>
                <a:spcPts val="2849"/>
              </a:lnSpc>
              <a:buFont typeface="Arial"/>
              <a:buChar char="•"/>
            </a:pPr>
            <a:r>
              <a:rPr lang="en-US" sz="2821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This process ensures that expressions in Arabic are  converted into  standardized  medical concepts.</a:t>
            </a:r>
          </a:p>
          <a:p>
            <a:pPr algn="l">
              <a:lnSpc>
                <a:spcPts val="2849"/>
              </a:lnSpc>
            </a:pPr>
            <a:endParaRPr lang="en-US" sz="2821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l">
              <a:lnSpc>
                <a:spcPts val="2849"/>
              </a:lnSpc>
            </a:pPr>
            <a:endParaRPr lang="en-US" sz="2821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609134" lvl="1" indent="-304567" algn="l">
              <a:lnSpc>
                <a:spcPts val="2849"/>
              </a:lnSpc>
              <a:buFont typeface="Arial"/>
              <a:buChar char="•"/>
            </a:pPr>
            <a:r>
              <a:rPr lang="en-US" sz="2821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Arabic phrases are linked to their corresponding English  SNOMED  terms and codes using a lookup dictionary.</a:t>
            </a:r>
          </a:p>
          <a:p>
            <a:pPr algn="l">
              <a:lnSpc>
                <a:spcPts val="2849"/>
              </a:lnSpc>
            </a:pPr>
            <a:endParaRPr lang="en-US" sz="2821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l">
              <a:lnSpc>
                <a:spcPts val="2849"/>
              </a:lnSpc>
            </a:pPr>
            <a:endParaRPr lang="en-US" sz="2821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609134" lvl="1" indent="-304567" algn="l">
              <a:lnSpc>
                <a:spcPts val="2849"/>
              </a:lnSpc>
              <a:buFont typeface="Arial"/>
              <a:buChar char="•"/>
            </a:pPr>
            <a:r>
              <a:rPr lang="en-US" sz="2821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The result is  a  structured and interoperable format ready  for  medical  analysis  or  system integration.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0161" y="-2522503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7"/>
                </a:lnTo>
                <a:lnTo>
                  <a:pt x="0" y="3691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96423" y="845626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54678" y="2624246"/>
            <a:ext cx="338618" cy="33861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54678" y="3569709"/>
            <a:ext cx="338618" cy="33861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833885" y="4449396"/>
            <a:ext cx="8403291" cy="5430498"/>
          </a:xfrm>
          <a:custGeom>
            <a:avLst/>
            <a:gdLst/>
            <a:ahLst/>
            <a:cxnLst/>
            <a:rect l="l" t="t" r="r" b="b"/>
            <a:pathLst>
              <a:path w="8403291" h="5430498">
                <a:moveTo>
                  <a:pt x="0" y="0"/>
                </a:moveTo>
                <a:lnTo>
                  <a:pt x="8403290" y="0"/>
                </a:lnTo>
                <a:lnTo>
                  <a:pt x="8403290" y="5430498"/>
                </a:lnTo>
                <a:lnTo>
                  <a:pt x="0" y="5430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5252" y="2403630"/>
            <a:ext cx="15388070" cy="178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2533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An existing pre-trained diagnosis model was fine-tuned using a cardiac-specific dataset to specialize it for heart condition prediction.</a:t>
            </a:r>
          </a:p>
          <a:p>
            <a:pPr algn="l">
              <a:lnSpc>
                <a:spcPts val="3546"/>
              </a:lnSpc>
            </a:pPr>
            <a:r>
              <a:rPr lang="en-US" sz="2533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After evaluating seven classifiers, Logistic Regression achieved the highest accuracy (87.94%) and was selected for deployment.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12949" y="962782"/>
            <a:ext cx="10746351" cy="85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857"/>
              </a:lnSpc>
              <a:spcBef>
                <a:spcPct val="0"/>
              </a:spcBef>
            </a:pPr>
            <a:r>
              <a:rPr lang="en-US" sz="53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Diagnosis Classification Model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0478" y="-676569"/>
            <a:ext cx="3353620" cy="11314432"/>
            <a:chOff x="0" y="0"/>
            <a:chExt cx="883258" cy="2979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258" cy="2979933"/>
            </a:xfrm>
            <a:custGeom>
              <a:avLst/>
              <a:gdLst/>
              <a:ahLst/>
              <a:cxnLst/>
              <a:rect l="l" t="t" r="r" b="b"/>
              <a:pathLst>
                <a:path w="883258" h="2979933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843730"/>
                  </a:lnTo>
                  <a:cubicBezTo>
                    <a:pt x="883258" y="2879853"/>
                    <a:pt x="868908" y="2914497"/>
                    <a:pt x="843365" y="2940040"/>
                  </a:cubicBezTo>
                  <a:cubicBezTo>
                    <a:pt x="817822" y="2965583"/>
                    <a:pt x="783178" y="2979933"/>
                    <a:pt x="747055" y="2979933"/>
                  </a:cubicBezTo>
                  <a:lnTo>
                    <a:pt x="136203" y="2979933"/>
                  </a:lnTo>
                  <a:cubicBezTo>
                    <a:pt x="60980" y="2979933"/>
                    <a:pt x="0" y="2918953"/>
                    <a:pt x="0" y="2843730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3258" cy="3027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20161" y="-2522503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7"/>
                </a:lnTo>
                <a:lnTo>
                  <a:pt x="0" y="3691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96423" y="845626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06616" y="2870237"/>
            <a:ext cx="15388070" cy="6048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2633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Extracted symptoms were normalized and mapped from Arabic to standardized English terms.</a:t>
            </a:r>
          </a:p>
          <a:p>
            <a:pPr algn="l">
              <a:lnSpc>
                <a:spcPts val="3686"/>
              </a:lnSpc>
            </a:pPr>
            <a:endParaRPr lang="en-US" sz="2633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l">
              <a:lnSpc>
                <a:spcPts val="3686"/>
              </a:lnSpc>
            </a:pPr>
            <a:r>
              <a:rPr lang="en-US" sz="2633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Mapped symptoms were converted into a binary input vector indicating presence/absence.</a:t>
            </a:r>
          </a:p>
          <a:p>
            <a:pPr algn="l">
              <a:lnSpc>
                <a:spcPts val="3686"/>
              </a:lnSpc>
            </a:pPr>
            <a:endParaRPr lang="en-US" sz="2633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l">
              <a:lnSpc>
                <a:spcPts val="3686"/>
              </a:lnSpc>
            </a:pPr>
            <a:r>
              <a:rPr lang="en-US" sz="2633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The input vector was fed into the classifier to generate a diagnosis prediction and confidence score.</a:t>
            </a:r>
          </a:p>
          <a:p>
            <a:pPr algn="l">
              <a:lnSpc>
                <a:spcPts val="3686"/>
              </a:lnSpc>
            </a:pPr>
            <a:endParaRPr lang="en-US" sz="2633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l">
              <a:lnSpc>
                <a:spcPts val="3686"/>
              </a:lnSpc>
            </a:pPr>
            <a:r>
              <a:rPr lang="en-US" sz="2633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Final output includes:</a:t>
            </a:r>
          </a:p>
          <a:p>
            <a:pPr algn="ctr">
              <a:lnSpc>
                <a:spcPts val="3686"/>
              </a:lnSpc>
            </a:pPr>
            <a:r>
              <a:rPr lang="en-US" sz="2633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 </a:t>
            </a:r>
            <a:r>
              <a:rPr lang="en-US" sz="2633" b="1">
                <a:solidFill>
                  <a:srgbClr val="5188CC"/>
                </a:solidFill>
                <a:latin typeface="Aileron Bold"/>
                <a:ea typeface="Aileron Bold"/>
                <a:cs typeface="Aileron Bold"/>
                <a:sym typeface="Aileron Bold"/>
              </a:rPr>
              <a:t>   List of mapped symptoms</a:t>
            </a:r>
          </a:p>
          <a:p>
            <a:pPr algn="ctr">
              <a:lnSpc>
                <a:spcPts val="3686"/>
              </a:lnSpc>
            </a:pPr>
            <a:r>
              <a:rPr lang="en-US" sz="2633" b="1">
                <a:solidFill>
                  <a:srgbClr val="5188CC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                          Predicted diagnosis (English + Arabic)</a:t>
            </a:r>
          </a:p>
          <a:p>
            <a:pPr algn="ctr">
              <a:lnSpc>
                <a:spcPts val="3686"/>
              </a:lnSpc>
            </a:pPr>
            <a:r>
              <a:rPr lang="en-US" sz="2633" b="1">
                <a:solidFill>
                  <a:srgbClr val="5188CC"/>
                </a:solidFill>
                <a:latin typeface="Aileron Bold"/>
                <a:ea typeface="Aileron Bold"/>
                <a:cs typeface="Aileron Bold"/>
                <a:sym typeface="Aileron Bold"/>
              </a:rPr>
              <a:t>Confidence percentage</a:t>
            </a:r>
          </a:p>
          <a:p>
            <a:pPr algn="ctr">
              <a:lnSpc>
                <a:spcPts val="3686"/>
              </a:lnSpc>
            </a:pPr>
            <a:endParaRPr lang="en-US" sz="2633" b="1">
              <a:solidFill>
                <a:srgbClr val="5188CC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l">
              <a:lnSpc>
                <a:spcPts val="3686"/>
              </a:lnSpc>
            </a:pPr>
            <a:r>
              <a:rPr lang="en-US" sz="2633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Results are saved in structured JSON format and displayed via the web interface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16042" y="4811338"/>
            <a:ext cx="338618" cy="3386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512949" y="962782"/>
            <a:ext cx="10746351" cy="85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857"/>
              </a:lnSpc>
              <a:spcBef>
                <a:spcPct val="0"/>
              </a:spcBef>
            </a:pPr>
            <a:r>
              <a:rPr lang="en-US" sz="53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Diagnosis Classification Model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16042" y="2917862"/>
            <a:ext cx="338618" cy="33861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16042" y="3931107"/>
            <a:ext cx="338618" cy="33861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16042" y="6200885"/>
            <a:ext cx="338618" cy="33861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6042" y="8579791"/>
            <a:ext cx="338618" cy="33861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65719" y="7152561"/>
            <a:ext cx="8423316" cy="1497802"/>
            <a:chOff x="0" y="0"/>
            <a:chExt cx="1840871" cy="3273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0871" cy="327337"/>
            </a:xfrm>
            <a:custGeom>
              <a:avLst/>
              <a:gdLst/>
              <a:ahLst/>
              <a:cxnLst/>
              <a:rect l="l" t="t" r="r" b="b"/>
              <a:pathLst>
                <a:path w="1840871" h="327337">
                  <a:moveTo>
                    <a:pt x="17463" y="0"/>
                  </a:moveTo>
                  <a:lnTo>
                    <a:pt x="1823408" y="0"/>
                  </a:lnTo>
                  <a:cubicBezTo>
                    <a:pt x="1833052" y="0"/>
                    <a:pt x="1840871" y="7818"/>
                    <a:pt x="1840871" y="17463"/>
                  </a:cubicBezTo>
                  <a:lnTo>
                    <a:pt x="1840871" y="309874"/>
                  </a:lnTo>
                  <a:cubicBezTo>
                    <a:pt x="1840871" y="314505"/>
                    <a:pt x="1839031" y="318947"/>
                    <a:pt x="1835756" y="322222"/>
                  </a:cubicBezTo>
                  <a:cubicBezTo>
                    <a:pt x="1832481" y="325497"/>
                    <a:pt x="1828039" y="327337"/>
                    <a:pt x="1823408" y="327337"/>
                  </a:cubicBezTo>
                  <a:lnTo>
                    <a:pt x="17463" y="327337"/>
                  </a:lnTo>
                  <a:cubicBezTo>
                    <a:pt x="7818" y="327337"/>
                    <a:pt x="0" y="319518"/>
                    <a:pt x="0" y="309874"/>
                  </a:cubicBezTo>
                  <a:lnTo>
                    <a:pt x="0" y="17463"/>
                  </a:lnTo>
                  <a:cubicBezTo>
                    <a:pt x="0" y="12832"/>
                    <a:pt x="1840" y="8390"/>
                    <a:pt x="5115" y="5115"/>
                  </a:cubicBezTo>
                  <a:cubicBezTo>
                    <a:pt x="8390" y="1840"/>
                    <a:pt x="12832" y="0"/>
                    <a:pt x="17463" y="0"/>
                  </a:cubicBezTo>
                  <a:close/>
                </a:path>
              </a:pathLst>
            </a:custGeom>
            <a:solidFill>
              <a:srgbClr val="99BBD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40871" cy="3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65719" y="2962255"/>
            <a:ext cx="8150806" cy="859376"/>
            <a:chOff x="0" y="0"/>
            <a:chExt cx="1903642" cy="2007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3642" cy="200710"/>
            </a:xfrm>
            <a:custGeom>
              <a:avLst/>
              <a:gdLst/>
              <a:ahLst/>
              <a:cxnLst/>
              <a:rect l="l" t="t" r="r" b="b"/>
              <a:pathLst>
                <a:path w="1903642" h="200710">
                  <a:moveTo>
                    <a:pt x="48442" y="0"/>
                  </a:moveTo>
                  <a:lnTo>
                    <a:pt x="1855200" y="0"/>
                  </a:lnTo>
                  <a:cubicBezTo>
                    <a:pt x="1868048" y="0"/>
                    <a:pt x="1880369" y="5104"/>
                    <a:pt x="1889453" y="14188"/>
                  </a:cubicBezTo>
                  <a:cubicBezTo>
                    <a:pt x="1898538" y="23273"/>
                    <a:pt x="1903642" y="35594"/>
                    <a:pt x="1903642" y="48442"/>
                  </a:cubicBezTo>
                  <a:lnTo>
                    <a:pt x="1903642" y="152268"/>
                  </a:lnTo>
                  <a:cubicBezTo>
                    <a:pt x="1903642" y="165116"/>
                    <a:pt x="1898538" y="177437"/>
                    <a:pt x="1889453" y="186521"/>
                  </a:cubicBezTo>
                  <a:cubicBezTo>
                    <a:pt x="1880369" y="195606"/>
                    <a:pt x="1868048" y="200710"/>
                    <a:pt x="1855200" y="200710"/>
                  </a:cubicBezTo>
                  <a:lnTo>
                    <a:pt x="48442" y="200710"/>
                  </a:lnTo>
                  <a:cubicBezTo>
                    <a:pt x="35594" y="200710"/>
                    <a:pt x="23273" y="195606"/>
                    <a:pt x="14188" y="186521"/>
                  </a:cubicBezTo>
                  <a:cubicBezTo>
                    <a:pt x="5104" y="177437"/>
                    <a:pt x="0" y="165116"/>
                    <a:pt x="0" y="152268"/>
                  </a:cubicBezTo>
                  <a:lnTo>
                    <a:pt x="0" y="48442"/>
                  </a:lnTo>
                  <a:cubicBezTo>
                    <a:pt x="0" y="35594"/>
                    <a:pt x="5104" y="23273"/>
                    <a:pt x="14188" y="14188"/>
                  </a:cubicBezTo>
                  <a:cubicBezTo>
                    <a:pt x="23273" y="5104"/>
                    <a:pt x="35594" y="0"/>
                    <a:pt x="48442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03642" cy="248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65719" y="4085018"/>
            <a:ext cx="8423316" cy="1479764"/>
            <a:chOff x="0" y="0"/>
            <a:chExt cx="1863310" cy="3273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63310" cy="327337"/>
            </a:xfrm>
            <a:custGeom>
              <a:avLst/>
              <a:gdLst/>
              <a:ahLst/>
              <a:cxnLst/>
              <a:rect l="l" t="t" r="r" b="b"/>
              <a:pathLst>
                <a:path w="1863310" h="327337">
                  <a:moveTo>
                    <a:pt x="17463" y="0"/>
                  </a:moveTo>
                  <a:lnTo>
                    <a:pt x="1845847" y="0"/>
                  </a:lnTo>
                  <a:cubicBezTo>
                    <a:pt x="1855492" y="0"/>
                    <a:pt x="1863310" y="7818"/>
                    <a:pt x="1863310" y="17463"/>
                  </a:cubicBezTo>
                  <a:lnTo>
                    <a:pt x="1863310" y="309874"/>
                  </a:lnTo>
                  <a:cubicBezTo>
                    <a:pt x="1863310" y="314505"/>
                    <a:pt x="1861470" y="318947"/>
                    <a:pt x="1858195" y="322222"/>
                  </a:cubicBezTo>
                  <a:cubicBezTo>
                    <a:pt x="1854920" y="325497"/>
                    <a:pt x="1850479" y="327337"/>
                    <a:pt x="1845847" y="327337"/>
                  </a:cubicBezTo>
                  <a:lnTo>
                    <a:pt x="17463" y="327337"/>
                  </a:lnTo>
                  <a:cubicBezTo>
                    <a:pt x="7818" y="327337"/>
                    <a:pt x="0" y="319518"/>
                    <a:pt x="0" y="309874"/>
                  </a:cubicBezTo>
                  <a:lnTo>
                    <a:pt x="0" y="17463"/>
                  </a:lnTo>
                  <a:cubicBezTo>
                    <a:pt x="0" y="12832"/>
                    <a:pt x="1840" y="8390"/>
                    <a:pt x="5115" y="5115"/>
                  </a:cubicBezTo>
                  <a:cubicBezTo>
                    <a:pt x="8390" y="1840"/>
                    <a:pt x="12832" y="0"/>
                    <a:pt x="17463" y="0"/>
                  </a:cubicBezTo>
                  <a:close/>
                </a:path>
              </a:pathLst>
            </a:custGeom>
            <a:solidFill>
              <a:srgbClr val="99BBD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863310" cy="3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03348" y="1093211"/>
            <a:ext cx="3353620" cy="8229600"/>
            <a:chOff x="0" y="0"/>
            <a:chExt cx="883258" cy="2167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8926" y="568998"/>
            <a:ext cx="1496945" cy="149694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24968" y="898818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313637" y="664332"/>
            <a:ext cx="7195722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  <a:spcBef>
                <a:spcPct val="0"/>
              </a:spcBef>
            </a:pPr>
            <a:r>
              <a:rPr lang="en-US" sz="5499" b="1" dirty="0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Database Design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15607" y="7295803"/>
            <a:ext cx="7123539" cy="114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34"/>
              </a:lnSpc>
            </a:pPr>
            <a:r>
              <a:rPr lang="en-US" sz="331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Extracted symptoms and qualifiers as JSON FILE.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53660" y="3066478"/>
            <a:ext cx="5249047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Raw Text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82022" y="4209441"/>
            <a:ext cx="7220063" cy="115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4"/>
              </a:lnSpc>
            </a:pPr>
            <a:r>
              <a:rPr lang="en-US" sz="3288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Patient-doctor  conversations  as TEXT FILE.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73462" y="7801269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5501974" y="5928983"/>
            <a:ext cx="8150806" cy="859376"/>
            <a:chOff x="0" y="0"/>
            <a:chExt cx="1903642" cy="20071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03642" cy="200710"/>
            </a:xfrm>
            <a:custGeom>
              <a:avLst/>
              <a:gdLst/>
              <a:ahLst/>
              <a:cxnLst/>
              <a:rect l="l" t="t" r="r" b="b"/>
              <a:pathLst>
                <a:path w="1903642" h="200710">
                  <a:moveTo>
                    <a:pt x="48442" y="0"/>
                  </a:moveTo>
                  <a:lnTo>
                    <a:pt x="1855200" y="0"/>
                  </a:lnTo>
                  <a:cubicBezTo>
                    <a:pt x="1868048" y="0"/>
                    <a:pt x="1880369" y="5104"/>
                    <a:pt x="1889453" y="14188"/>
                  </a:cubicBezTo>
                  <a:cubicBezTo>
                    <a:pt x="1898538" y="23273"/>
                    <a:pt x="1903642" y="35594"/>
                    <a:pt x="1903642" y="48442"/>
                  </a:cubicBezTo>
                  <a:lnTo>
                    <a:pt x="1903642" y="152268"/>
                  </a:lnTo>
                  <a:cubicBezTo>
                    <a:pt x="1903642" y="165116"/>
                    <a:pt x="1898538" y="177437"/>
                    <a:pt x="1889453" y="186521"/>
                  </a:cubicBezTo>
                  <a:cubicBezTo>
                    <a:pt x="1880369" y="195606"/>
                    <a:pt x="1868048" y="200710"/>
                    <a:pt x="1855200" y="200710"/>
                  </a:cubicBezTo>
                  <a:lnTo>
                    <a:pt x="48442" y="200710"/>
                  </a:lnTo>
                  <a:cubicBezTo>
                    <a:pt x="35594" y="200710"/>
                    <a:pt x="23273" y="195606"/>
                    <a:pt x="14188" y="186521"/>
                  </a:cubicBezTo>
                  <a:cubicBezTo>
                    <a:pt x="5104" y="177437"/>
                    <a:pt x="0" y="165116"/>
                    <a:pt x="0" y="152268"/>
                  </a:cubicBezTo>
                  <a:lnTo>
                    <a:pt x="0" y="48442"/>
                  </a:lnTo>
                  <a:cubicBezTo>
                    <a:pt x="0" y="35594"/>
                    <a:pt x="5104" y="23273"/>
                    <a:pt x="14188" y="14188"/>
                  </a:cubicBezTo>
                  <a:cubicBezTo>
                    <a:pt x="23273" y="5104"/>
                    <a:pt x="35594" y="0"/>
                    <a:pt x="48442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903642" cy="248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516650" y="6028122"/>
            <a:ext cx="8150806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Processed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12794" y="2076430"/>
            <a:ext cx="12460605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NoSQL-based design for flexibility in handling unstructured data.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85809" y="741236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59300" y="6406237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437684"/>
            <a:ext cx="6249719" cy="9411632"/>
          </a:xfrm>
          <a:custGeom>
            <a:avLst/>
            <a:gdLst/>
            <a:ahLst/>
            <a:cxnLst/>
            <a:rect l="l" t="t" r="r" b="b"/>
            <a:pathLst>
              <a:path w="6249719" h="9411632">
                <a:moveTo>
                  <a:pt x="0" y="0"/>
                </a:moveTo>
                <a:lnTo>
                  <a:pt x="6249719" y="0"/>
                </a:lnTo>
                <a:lnTo>
                  <a:pt x="6249719" y="9411632"/>
                </a:lnTo>
                <a:lnTo>
                  <a:pt x="0" y="9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9341" y="594614"/>
            <a:ext cx="5866090" cy="166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03"/>
              </a:lnSpc>
            </a:pPr>
            <a:r>
              <a:rPr lang="en-US" sz="51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Web Application </a:t>
            </a:r>
          </a:p>
          <a:p>
            <a:pPr marL="0" lvl="0" indent="0" algn="just">
              <a:lnSpc>
                <a:spcPts val="6603"/>
              </a:lnSpc>
              <a:spcBef>
                <a:spcPct val="0"/>
              </a:spcBef>
            </a:pPr>
            <a:r>
              <a:rPr lang="en-US" sz="51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Frontend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6708" y="3464999"/>
            <a:ext cx="6947621" cy="1411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Developed with HTML, CSS, JavaScript.</a:t>
            </a:r>
          </a:p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Users enter personal data and symptoms in free text.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8110" y="-320486"/>
            <a:ext cx="3353620" cy="11096089"/>
            <a:chOff x="0" y="0"/>
            <a:chExt cx="883258" cy="2922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258" cy="2922427"/>
            </a:xfrm>
            <a:custGeom>
              <a:avLst/>
              <a:gdLst/>
              <a:ahLst/>
              <a:cxnLst/>
              <a:rect l="l" t="t" r="r" b="b"/>
              <a:pathLst>
                <a:path w="883258" h="292242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786224"/>
                  </a:lnTo>
                  <a:cubicBezTo>
                    <a:pt x="883258" y="2861447"/>
                    <a:pt x="822278" y="2922427"/>
                    <a:pt x="747055" y="2922427"/>
                  </a:cubicBezTo>
                  <a:lnTo>
                    <a:pt x="136203" y="2922427"/>
                  </a:lnTo>
                  <a:cubicBezTo>
                    <a:pt x="100080" y="2922427"/>
                    <a:pt x="65436" y="2908077"/>
                    <a:pt x="39893" y="2882534"/>
                  </a:cubicBezTo>
                  <a:cubicBezTo>
                    <a:pt x="14350" y="2856991"/>
                    <a:pt x="0" y="2822347"/>
                    <a:pt x="0" y="278622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3258" cy="2970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845673" y="1280272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281512" y="925830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6" y="0"/>
                </a:lnTo>
                <a:lnTo>
                  <a:pt x="647476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60744" y="5538141"/>
            <a:ext cx="2585325" cy="2585325"/>
          </a:xfrm>
          <a:custGeom>
            <a:avLst/>
            <a:gdLst/>
            <a:ahLst/>
            <a:cxnLst/>
            <a:rect l="l" t="t" r="r" b="b"/>
            <a:pathLst>
              <a:path w="2585325" h="2585325">
                <a:moveTo>
                  <a:pt x="0" y="0"/>
                </a:moveTo>
                <a:lnTo>
                  <a:pt x="2585325" y="0"/>
                </a:lnTo>
                <a:lnTo>
                  <a:pt x="2585325" y="2585325"/>
                </a:lnTo>
                <a:lnTo>
                  <a:pt x="0" y="2585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419661" y="711961"/>
            <a:ext cx="5856044" cy="166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03"/>
              </a:lnSpc>
            </a:pPr>
            <a:r>
              <a:rPr lang="en-US" sz="51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Web Application </a:t>
            </a:r>
          </a:p>
          <a:p>
            <a:pPr marL="0" lvl="0" indent="0" algn="just">
              <a:lnSpc>
                <a:spcPts val="6603"/>
              </a:lnSpc>
              <a:spcBef>
                <a:spcPct val="0"/>
              </a:spcBef>
            </a:pPr>
            <a:r>
              <a:rPr lang="en-US" sz="51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Backend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83270" y="2721747"/>
            <a:ext cx="11399713" cy="540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449" lvl="1" indent="-388724" algn="just">
              <a:lnSpc>
                <a:spcPts val="7237"/>
              </a:lnSpc>
              <a:buFont typeface="Arial"/>
              <a:buChar char="•"/>
            </a:pPr>
            <a:r>
              <a:rPr lang="en-US" sz="36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Built using Flask (Python)</a:t>
            </a:r>
          </a:p>
          <a:p>
            <a:pPr marL="777449" lvl="1" indent="-388724" algn="just">
              <a:lnSpc>
                <a:spcPts val="7237"/>
              </a:lnSpc>
              <a:buFont typeface="Arial"/>
              <a:buChar char="•"/>
            </a:pPr>
            <a:r>
              <a:rPr lang="en-US" sz="36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Handles user input: age, gender, symptoms, history</a:t>
            </a:r>
          </a:p>
          <a:p>
            <a:pPr marL="777449" lvl="1" indent="-388724" algn="just">
              <a:lnSpc>
                <a:spcPts val="7237"/>
              </a:lnSpc>
              <a:buFont typeface="Arial"/>
              <a:buChar char="•"/>
            </a:pPr>
            <a:r>
              <a:rPr lang="en-US" sz="36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Runs full AI pipeline</a:t>
            </a:r>
          </a:p>
          <a:p>
            <a:pPr marL="777449" lvl="1" indent="-388724" algn="just">
              <a:lnSpc>
                <a:spcPts val="7237"/>
              </a:lnSpc>
              <a:buFont typeface="Arial"/>
              <a:buChar char="•"/>
            </a:pPr>
            <a:r>
              <a:rPr lang="en-US" sz="36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Supports Arabic and English output</a:t>
            </a:r>
          </a:p>
          <a:p>
            <a:pPr marL="777449" lvl="1" indent="-388724" algn="just">
              <a:lnSpc>
                <a:spcPts val="7237"/>
              </a:lnSpc>
              <a:buFont typeface="Arial"/>
              <a:buChar char="•"/>
            </a:pPr>
            <a:r>
              <a:rPr lang="en-US" sz="36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Returns structured medical results via API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42066" y="741236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59300" y="6406237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6"/>
                </a:lnTo>
                <a:lnTo>
                  <a:pt x="0" y="64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55309" y="2592608"/>
            <a:ext cx="3598344" cy="6272113"/>
          </a:xfrm>
          <a:custGeom>
            <a:avLst/>
            <a:gdLst/>
            <a:ahLst/>
            <a:cxnLst/>
            <a:rect l="l" t="t" r="r" b="b"/>
            <a:pathLst>
              <a:path w="3598344" h="6272113">
                <a:moveTo>
                  <a:pt x="0" y="0"/>
                </a:moveTo>
                <a:lnTo>
                  <a:pt x="3598344" y="0"/>
                </a:lnTo>
                <a:lnTo>
                  <a:pt x="3598344" y="6272113"/>
                </a:lnTo>
                <a:lnTo>
                  <a:pt x="0" y="6272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729341" y="2615062"/>
            <a:ext cx="3421877" cy="6216123"/>
          </a:xfrm>
          <a:custGeom>
            <a:avLst/>
            <a:gdLst/>
            <a:ahLst/>
            <a:cxnLst/>
            <a:rect l="l" t="t" r="r" b="b"/>
            <a:pathLst>
              <a:path w="3421877" h="6216123">
                <a:moveTo>
                  <a:pt x="0" y="0"/>
                </a:moveTo>
                <a:lnTo>
                  <a:pt x="3421877" y="0"/>
                </a:lnTo>
                <a:lnTo>
                  <a:pt x="3421877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428127" y="2603690"/>
            <a:ext cx="3645982" cy="6261031"/>
          </a:xfrm>
          <a:custGeom>
            <a:avLst/>
            <a:gdLst/>
            <a:ahLst/>
            <a:cxnLst/>
            <a:rect l="l" t="t" r="r" b="b"/>
            <a:pathLst>
              <a:path w="3645982" h="6261031">
                <a:moveTo>
                  <a:pt x="0" y="0"/>
                </a:moveTo>
                <a:lnTo>
                  <a:pt x="3645982" y="0"/>
                </a:lnTo>
                <a:lnTo>
                  <a:pt x="3645982" y="6261031"/>
                </a:lnTo>
                <a:lnTo>
                  <a:pt x="0" y="62610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934753" y="2654278"/>
            <a:ext cx="3493374" cy="6210443"/>
          </a:xfrm>
          <a:custGeom>
            <a:avLst/>
            <a:gdLst/>
            <a:ahLst/>
            <a:cxnLst/>
            <a:rect l="l" t="t" r="r" b="b"/>
            <a:pathLst>
              <a:path w="3493374" h="6210443">
                <a:moveTo>
                  <a:pt x="0" y="0"/>
                </a:moveTo>
                <a:lnTo>
                  <a:pt x="3493374" y="0"/>
                </a:lnTo>
                <a:lnTo>
                  <a:pt x="3493374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729341" y="594614"/>
            <a:ext cx="5866090" cy="830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603"/>
              </a:lnSpc>
              <a:spcBef>
                <a:spcPct val="0"/>
              </a:spcBef>
            </a:pPr>
            <a:r>
              <a:rPr lang="en-US" sz="51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9341" y="1830963"/>
            <a:ext cx="1941909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Arabic sample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34753" y="1830963"/>
            <a:ext cx="2069544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English sample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86236" y="7339585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392170"/>
            <a:ext cx="5088449" cy="5894830"/>
            <a:chOff x="0" y="0"/>
            <a:chExt cx="1340168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0168" cy="1552548"/>
            </a:xfrm>
            <a:custGeom>
              <a:avLst/>
              <a:gdLst/>
              <a:ahLst/>
              <a:cxnLst/>
              <a:rect l="l" t="t" r="r" b="b"/>
              <a:pathLst>
                <a:path w="1340168" h="1552548">
                  <a:moveTo>
                    <a:pt x="0" y="0"/>
                  </a:moveTo>
                  <a:lnTo>
                    <a:pt x="1340168" y="0"/>
                  </a:lnTo>
                  <a:lnTo>
                    <a:pt x="1340168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40168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53997" y="1028700"/>
            <a:ext cx="1858734" cy="18587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483345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96823" y="8817045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9" y="0"/>
                </a:lnTo>
                <a:lnTo>
                  <a:pt x="2763919" y="882510"/>
                </a:lnTo>
                <a:lnTo>
                  <a:pt x="0" y="882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08662" y="9029033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4"/>
                </a:lnTo>
                <a:lnTo>
                  <a:pt x="0" y="458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1509529"/>
            <a:ext cx="5088449" cy="508844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7663591" y="3588417"/>
            <a:ext cx="8524598" cy="302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8"/>
              </a:lnSpc>
            </a:pPr>
            <a:r>
              <a:rPr lang="en-US" sz="3200" b="1" dirty="0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Arabic-speaking healthcare systems face a significant gap in structured symptom interpretation due to the absence of standardized semantic qualifiers in Arabic medical communication. This makes it difficult to extract accurate clinical meaning from patient-doctor dialogues.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63591" y="1725605"/>
            <a:ext cx="5066731" cy="94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48638" y="1645333"/>
            <a:ext cx="913847" cy="913847"/>
          </a:xfrm>
          <a:custGeom>
            <a:avLst/>
            <a:gdLst/>
            <a:ahLst/>
            <a:cxnLst/>
            <a:rect l="l" t="t" r="r" b="b"/>
            <a:pathLst>
              <a:path w="913847" h="913847">
                <a:moveTo>
                  <a:pt x="0" y="0"/>
                </a:moveTo>
                <a:lnTo>
                  <a:pt x="913847" y="0"/>
                </a:lnTo>
                <a:lnTo>
                  <a:pt x="913847" y="913847"/>
                </a:lnTo>
                <a:lnTo>
                  <a:pt x="0" y="913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65332" y="6694770"/>
            <a:ext cx="5650143" cy="2596993"/>
            <a:chOff x="0" y="0"/>
            <a:chExt cx="1488104" cy="6839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683982"/>
            </a:xfrm>
            <a:custGeom>
              <a:avLst/>
              <a:gdLst/>
              <a:ahLst/>
              <a:cxnLst/>
              <a:rect l="l" t="t" r="r" b="b"/>
              <a:pathLst>
                <a:path w="1488104" h="683982">
                  <a:moveTo>
                    <a:pt x="0" y="0"/>
                  </a:moveTo>
                  <a:lnTo>
                    <a:pt x="1488104" y="0"/>
                  </a:lnTo>
                  <a:lnTo>
                    <a:pt x="1488104" y="683982"/>
                  </a:lnTo>
                  <a:lnTo>
                    <a:pt x="0" y="683982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731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872524" y="-76438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9271" y="1370221"/>
            <a:ext cx="5610158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  <a:spcBef>
                <a:spcPct val="0"/>
              </a:spcBef>
            </a:pPr>
            <a:r>
              <a:rPr lang="en-US" sz="54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Future Work</a:t>
            </a:r>
          </a:p>
        </p:txBody>
      </p:sp>
      <p:sp>
        <p:nvSpPr>
          <p:cNvPr id="8" name="Freeform 8"/>
          <p:cNvSpPr/>
          <p:nvPr/>
        </p:nvSpPr>
        <p:spPr>
          <a:xfrm>
            <a:off x="433280" y="8038474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31071" y="743484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294349" y="6694770"/>
            <a:ext cx="2596993" cy="259699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04314" t="-61564" r="-29286" b="-61113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8982072" y="1398796"/>
            <a:ext cx="6750917" cy="1406921"/>
            <a:chOff x="0" y="0"/>
            <a:chExt cx="1295215" cy="2699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5215" cy="269928"/>
            </a:xfrm>
            <a:custGeom>
              <a:avLst/>
              <a:gdLst/>
              <a:ahLst/>
              <a:cxnLst/>
              <a:rect l="l" t="t" r="r" b="b"/>
              <a:pathLst>
                <a:path w="1295215" h="269928">
                  <a:moveTo>
                    <a:pt x="58487" y="0"/>
                  </a:moveTo>
                  <a:lnTo>
                    <a:pt x="1236728" y="0"/>
                  </a:lnTo>
                  <a:cubicBezTo>
                    <a:pt x="1252240" y="0"/>
                    <a:pt x="1267116" y="6162"/>
                    <a:pt x="1278085" y="17130"/>
                  </a:cubicBezTo>
                  <a:cubicBezTo>
                    <a:pt x="1289053" y="28099"/>
                    <a:pt x="1295215" y="42975"/>
                    <a:pt x="1295215" y="58487"/>
                  </a:cubicBezTo>
                  <a:lnTo>
                    <a:pt x="1295215" y="211442"/>
                  </a:lnTo>
                  <a:cubicBezTo>
                    <a:pt x="1295215" y="243743"/>
                    <a:pt x="1269030" y="269928"/>
                    <a:pt x="1236728" y="269928"/>
                  </a:cubicBezTo>
                  <a:lnTo>
                    <a:pt x="58487" y="269928"/>
                  </a:lnTo>
                  <a:cubicBezTo>
                    <a:pt x="26185" y="269928"/>
                    <a:pt x="0" y="243743"/>
                    <a:pt x="0" y="211442"/>
                  </a:cubicBezTo>
                  <a:lnTo>
                    <a:pt x="0" y="58487"/>
                  </a:lnTo>
                  <a:cubicBezTo>
                    <a:pt x="0" y="26185"/>
                    <a:pt x="26185" y="0"/>
                    <a:pt x="5848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95215" cy="32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Expanding Data Collection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748638" y="3328479"/>
            <a:ext cx="913847" cy="913847"/>
          </a:xfrm>
          <a:custGeom>
            <a:avLst/>
            <a:gdLst/>
            <a:ahLst/>
            <a:cxnLst/>
            <a:rect l="l" t="t" r="r" b="b"/>
            <a:pathLst>
              <a:path w="913847" h="913847">
                <a:moveTo>
                  <a:pt x="0" y="0"/>
                </a:moveTo>
                <a:lnTo>
                  <a:pt x="913847" y="0"/>
                </a:lnTo>
                <a:lnTo>
                  <a:pt x="913847" y="913847"/>
                </a:lnTo>
                <a:lnTo>
                  <a:pt x="0" y="913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982072" y="3081942"/>
            <a:ext cx="6750917" cy="1406921"/>
            <a:chOff x="0" y="0"/>
            <a:chExt cx="1295215" cy="2699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5215" cy="269928"/>
            </a:xfrm>
            <a:custGeom>
              <a:avLst/>
              <a:gdLst/>
              <a:ahLst/>
              <a:cxnLst/>
              <a:rect l="l" t="t" r="r" b="b"/>
              <a:pathLst>
                <a:path w="1295215" h="269928">
                  <a:moveTo>
                    <a:pt x="58487" y="0"/>
                  </a:moveTo>
                  <a:lnTo>
                    <a:pt x="1236728" y="0"/>
                  </a:lnTo>
                  <a:cubicBezTo>
                    <a:pt x="1252240" y="0"/>
                    <a:pt x="1267116" y="6162"/>
                    <a:pt x="1278085" y="17130"/>
                  </a:cubicBezTo>
                  <a:cubicBezTo>
                    <a:pt x="1289053" y="28099"/>
                    <a:pt x="1295215" y="42975"/>
                    <a:pt x="1295215" y="58487"/>
                  </a:cubicBezTo>
                  <a:lnTo>
                    <a:pt x="1295215" y="211442"/>
                  </a:lnTo>
                  <a:cubicBezTo>
                    <a:pt x="1295215" y="243743"/>
                    <a:pt x="1269030" y="269928"/>
                    <a:pt x="1236728" y="269928"/>
                  </a:cubicBezTo>
                  <a:lnTo>
                    <a:pt x="58487" y="269928"/>
                  </a:lnTo>
                  <a:cubicBezTo>
                    <a:pt x="26185" y="269928"/>
                    <a:pt x="0" y="243743"/>
                    <a:pt x="0" y="211442"/>
                  </a:cubicBezTo>
                  <a:lnTo>
                    <a:pt x="0" y="58487"/>
                  </a:lnTo>
                  <a:cubicBezTo>
                    <a:pt x="0" y="26185"/>
                    <a:pt x="26185" y="0"/>
                    <a:pt x="5848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295215" cy="32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Extending Disease Coverage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748638" y="5011624"/>
            <a:ext cx="913847" cy="913847"/>
          </a:xfrm>
          <a:custGeom>
            <a:avLst/>
            <a:gdLst/>
            <a:ahLst/>
            <a:cxnLst/>
            <a:rect l="l" t="t" r="r" b="b"/>
            <a:pathLst>
              <a:path w="913847" h="913847">
                <a:moveTo>
                  <a:pt x="0" y="0"/>
                </a:moveTo>
                <a:lnTo>
                  <a:pt x="913847" y="0"/>
                </a:lnTo>
                <a:lnTo>
                  <a:pt x="913847" y="913847"/>
                </a:lnTo>
                <a:lnTo>
                  <a:pt x="0" y="913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8982072" y="4765088"/>
            <a:ext cx="6750917" cy="1406921"/>
            <a:chOff x="0" y="0"/>
            <a:chExt cx="1295215" cy="2699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5215" cy="269928"/>
            </a:xfrm>
            <a:custGeom>
              <a:avLst/>
              <a:gdLst/>
              <a:ahLst/>
              <a:cxnLst/>
              <a:rect l="l" t="t" r="r" b="b"/>
              <a:pathLst>
                <a:path w="1295215" h="269928">
                  <a:moveTo>
                    <a:pt x="58487" y="0"/>
                  </a:moveTo>
                  <a:lnTo>
                    <a:pt x="1236728" y="0"/>
                  </a:lnTo>
                  <a:cubicBezTo>
                    <a:pt x="1252240" y="0"/>
                    <a:pt x="1267116" y="6162"/>
                    <a:pt x="1278085" y="17130"/>
                  </a:cubicBezTo>
                  <a:cubicBezTo>
                    <a:pt x="1289053" y="28099"/>
                    <a:pt x="1295215" y="42975"/>
                    <a:pt x="1295215" y="58487"/>
                  </a:cubicBezTo>
                  <a:lnTo>
                    <a:pt x="1295215" y="211442"/>
                  </a:lnTo>
                  <a:cubicBezTo>
                    <a:pt x="1295215" y="243743"/>
                    <a:pt x="1269030" y="269928"/>
                    <a:pt x="1236728" y="269928"/>
                  </a:cubicBezTo>
                  <a:lnTo>
                    <a:pt x="58487" y="269928"/>
                  </a:lnTo>
                  <a:cubicBezTo>
                    <a:pt x="26185" y="269928"/>
                    <a:pt x="0" y="243743"/>
                    <a:pt x="0" y="211442"/>
                  </a:cubicBezTo>
                  <a:lnTo>
                    <a:pt x="0" y="58487"/>
                  </a:lnTo>
                  <a:cubicBezTo>
                    <a:pt x="0" y="26185"/>
                    <a:pt x="26185" y="0"/>
                    <a:pt x="5848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295215" cy="32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Multimodal Data Integration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7748638" y="6694770"/>
            <a:ext cx="913847" cy="913847"/>
          </a:xfrm>
          <a:custGeom>
            <a:avLst/>
            <a:gdLst/>
            <a:ahLst/>
            <a:cxnLst/>
            <a:rect l="l" t="t" r="r" b="b"/>
            <a:pathLst>
              <a:path w="913847" h="913847">
                <a:moveTo>
                  <a:pt x="0" y="0"/>
                </a:moveTo>
                <a:lnTo>
                  <a:pt x="913847" y="0"/>
                </a:lnTo>
                <a:lnTo>
                  <a:pt x="913847" y="913847"/>
                </a:lnTo>
                <a:lnTo>
                  <a:pt x="0" y="913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8982072" y="6448233"/>
            <a:ext cx="6750917" cy="1406921"/>
            <a:chOff x="0" y="0"/>
            <a:chExt cx="1295215" cy="2699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5215" cy="269928"/>
            </a:xfrm>
            <a:custGeom>
              <a:avLst/>
              <a:gdLst/>
              <a:ahLst/>
              <a:cxnLst/>
              <a:rect l="l" t="t" r="r" b="b"/>
              <a:pathLst>
                <a:path w="1295215" h="269928">
                  <a:moveTo>
                    <a:pt x="58487" y="0"/>
                  </a:moveTo>
                  <a:lnTo>
                    <a:pt x="1236728" y="0"/>
                  </a:lnTo>
                  <a:cubicBezTo>
                    <a:pt x="1252240" y="0"/>
                    <a:pt x="1267116" y="6162"/>
                    <a:pt x="1278085" y="17130"/>
                  </a:cubicBezTo>
                  <a:cubicBezTo>
                    <a:pt x="1289053" y="28099"/>
                    <a:pt x="1295215" y="42975"/>
                    <a:pt x="1295215" y="58487"/>
                  </a:cubicBezTo>
                  <a:lnTo>
                    <a:pt x="1295215" y="211442"/>
                  </a:lnTo>
                  <a:cubicBezTo>
                    <a:pt x="1295215" y="243743"/>
                    <a:pt x="1269030" y="269928"/>
                    <a:pt x="1236728" y="269928"/>
                  </a:cubicBezTo>
                  <a:lnTo>
                    <a:pt x="58487" y="269928"/>
                  </a:lnTo>
                  <a:cubicBezTo>
                    <a:pt x="26185" y="269928"/>
                    <a:pt x="0" y="243743"/>
                    <a:pt x="0" y="211442"/>
                  </a:cubicBezTo>
                  <a:lnTo>
                    <a:pt x="0" y="58487"/>
                  </a:lnTo>
                  <a:cubicBezTo>
                    <a:pt x="0" y="26185"/>
                    <a:pt x="26185" y="0"/>
                    <a:pt x="5848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295215" cy="32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Enhancing Risk Assessment and Preventive Care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7748638" y="8377915"/>
            <a:ext cx="913847" cy="913847"/>
          </a:xfrm>
          <a:custGeom>
            <a:avLst/>
            <a:gdLst/>
            <a:ahLst/>
            <a:cxnLst/>
            <a:rect l="l" t="t" r="r" b="b"/>
            <a:pathLst>
              <a:path w="913847" h="913847">
                <a:moveTo>
                  <a:pt x="0" y="0"/>
                </a:moveTo>
                <a:lnTo>
                  <a:pt x="913847" y="0"/>
                </a:lnTo>
                <a:lnTo>
                  <a:pt x="913847" y="913848"/>
                </a:lnTo>
                <a:lnTo>
                  <a:pt x="0" y="913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8982072" y="8131379"/>
            <a:ext cx="6750917" cy="1406921"/>
            <a:chOff x="0" y="0"/>
            <a:chExt cx="1295215" cy="26992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95215" cy="269928"/>
            </a:xfrm>
            <a:custGeom>
              <a:avLst/>
              <a:gdLst/>
              <a:ahLst/>
              <a:cxnLst/>
              <a:rect l="l" t="t" r="r" b="b"/>
              <a:pathLst>
                <a:path w="1295215" h="269928">
                  <a:moveTo>
                    <a:pt x="58487" y="0"/>
                  </a:moveTo>
                  <a:lnTo>
                    <a:pt x="1236728" y="0"/>
                  </a:lnTo>
                  <a:cubicBezTo>
                    <a:pt x="1252240" y="0"/>
                    <a:pt x="1267116" y="6162"/>
                    <a:pt x="1278085" y="17130"/>
                  </a:cubicBezTo>
                  <a:cubicBezTo>
                    <a:pt x="1289053" y="28099"/>
                    <a:pt x="1295215" y="42975"/>
                    <a:pt x="1295215" y="58487"/>
                  </a:cubicBezTo>
                  <a:lnTo>
                    <a:pt x="1295215" y="211442"/>
                  </a:lnTo>
                  <a:cubicBezTo>
                    <a:pt x="1295215" y="243743"/>
                    <a:pt x="1269030" y="269928"/>
                    <a:pt x="1236728" y="269928"/>
                  </a:cubicBezTo>
                  <a:lnTo>
                    <a:pt x="58487" y="269928"/>
                  </a:lnTo>
                  <a:cubicBezTo>
                    <a:pt x="26185" y="269928"/>
                    <a:pt x="0" y="243743"/>
                    <a:pt x="0" y="211442"/>
                  </a:cubicBezTo>
                  <a:lnTo>
                    <a:pt x="0" y="58487"/>
                  </a:lnTo>
                  <a:cubicBezTo>
                    <a:pt x="0" y="26185"/>
                    <a:pt x="26185" y="0"/>
                    <a:pt x="5848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295215" cy="32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Enhancing Support for Rare 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Diseases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42601" y="2614454"/>
            <a:ext cx="8150806" cy="776300"/>
            <a:chOff x="0" y="0"/>
            <a:chExt cx="1840871" cy="175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0871" cy="175329"/>
            </a:xfrm>
            <a:custGeom>
              <a:avLst/>
              <a:gdLst/>
              <a:ahLst/>
              <a:cxnLst/>
              <a:rect l="l" t="t" r="r" b="b"/>
              <a:pathLst>
                <a:path w="1840871" h="175329">
                  <a:moveTo>
                    <a:pt x="48442" y="0"/>
                  </a:moveTo>
                  <a:lnTo>
                    <a:pt x="1792429" y="0"/>
                  </a:lnTo>
                  <a:cubicBezTo>
                    <a:pt x="1805277" y="0"/>
                    <a:pt x="1817598" y="5104"/>
                    <a:pt x="1826683" y="14188"/>
                  </a:cubicBezTo>
                  <a:cubicBezTo>
                    <a:pt x="1835767" y="23273"/>
                    <a:pt x="1840871" y="35594"/>
                    <a:pt x="1840871" y="48442"/>
                  </a:cubicBezTo>
                  <a:lnTo>
                    <a:pt x="1840871" y="126887"/>
                  </a:lnTo>
                  <a:cubicBezTo>
                    <a:pt x="1840871" y="139734"/>
                    <a:pt x="1835767" y="152056"/>
                    <a:pt x="1826683" y="161140"/>
                  </a:cubicBezTo>
                  <a:cubicBezTo>
                    <a:pt x="1817598" y="170225"/>
                    <a:pt x="1805277" y="175329"/>
                    <a:pt x="1792429" y="175329"/>
                  </a:cubicBezTo>
                  <a:lnTo>
                    <a:pt x="48442" y="175329"/>
                  </a:lnTo>
                  <a:cubicBezTo>
                    <a:pt x="35594" y="175329"/>
                    <a:pt x="23273" y="170225"/>
                    <a:pt x="14188" y="161140"/>
                  </a:cubicBezTo>
                  <a:cubicBezTo>
                    <a:pt x="5104" y="152056"/>
                    <a:pt x="0" y="139734"/>
                    <a:pt x="0" y="126887"/>
                  </a:cubicBezTo>
                  <a:lnTo>
                    <a:pt x="0" y="48442"/>
                  </a:lnTo>
                  <a:cubicBezTo>
                    <a:pt x="0" y="35594"/>
                    <a:pt x="5104" y="23273"/>
                    <a:pt x="14188" y="14188"/>
                  </a:cubicBezTo>
                  <a:cubicBezTo>
                    <a:pt x="23273" y="5104"/>
                    <a:pt x="35594" y="0"/>
                    <a:pt x="48442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40871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42601" y="3615519"/>
            <a:ext cx="8150806" cy="1449345"/>
            <a:chOff x="0" y="0"/>
            <a:chExt cx="1840871" cy="3273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0871" cy="327337"/>
            </a:xfrm>
            <a:custGeom>
              <a:avLst/>
              <a:gdLst/>
              <a:ahLst/>
              <a:cxnLst/>
              <a:rect l="l" t="t" r="r" b="b"/>
              <a:pathLst>
                <a:path w="1840871" h="327337">
                  <a:moveTo>
                    <a:pt x="18047" y="0"/>
                  </a:moveTo>
                  <a:lnTo>
                    <a:pt x="1822824" y="0"/>
                  </a:lnTo>
                  <a:cubicBezTo>
                    <a:pt x="1832791" y="0"/>
                    <a:pt x="1840871" y="8080"/>
                    <a:pt x="1840871" y="18047"/>
                  </a:cubicBezTo>
                  <a:lnTo>
                    <a:pt x="1840871" y="309290"/>
                  </a:lnTo>
                  <a:cubicBezTo>
                    <a:pt x="1840871" y="319257"/>
                    <a:pt x="1832791" y="327337"/>
                    <a:pt x="1822824" y="327337"/>
                  </a:cubicBezTo>
                  <a:lnTo>
                    <a:pt x="18047" y="327337"/>
                  </a:lnTo>
                  <a:cubicBezTo>
                    <a:pt x="8080" y="327337"/>
                    <a:pt x="0" y="319257"/>
                    <a:pt x="0" y="309290"/>
                  </a:cubicBezTo>
                  <a:lnTo>
                    <a:pt x="0" y="18047"/>
                  </a:lnTo>
                  <a:cubicBezTo>
                    <a:pt x="0" y="8080"/>
                    <a:pt x="8080" y="0"/>
                    <a:pt x="18047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40871" cy="3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85871" y="2667484"/>
            <a:ext cx="6905069" cy="750703"/>
            <a:chOff x="0" y="0"/>
            <a:chExt cx="1612697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2697" cy="175329"/>
            </a:xfrm>
            <a:custGeom>
              <a:avLst/>
              <a:gdLst/>
              <a:ahLst/>
              <a:cxnLst/>
              <a:rect l="l" t="t" r="r" b="b"/>
              <a:pathLst>
                <a:path w="1612697" h="175329">
                  <a:moveTo>
                    <a:pt x="57181" y="0"/>
                  </a:moveTo>
                  <a:lnTo>
                    <a:pt x="1555516" y="0"/>
                  </a:lnTo>
                  <a:cubicBezTo>
                    <a:pt x="1570681" y="0"/>
                    <a:pt x="1585225" y="6024"/>
                    <a:pt x="1595949" y="16748"/>
                  </a:cubicBezTo>
                  <a:cubicBezTo>
                    <a:pt x="1606672" y="27471"/>
                    <a:pt x="1612697" y="42016"/>
                    <a:pt x="1612697" y="57181"/>
                  </a:cubicBezTo>
                  <a:lnTo>
                    <a:pt x="1612697" y="118148"/>
                  </a:lnTo>
                  <a:cubicBezTo>
                    <a:pt x="1612697" y="133313"/>
                    <a:pt x="1606672" y="147857"/>
                    <a:pt x="1595949" y="158581"/>
                  </a:cubicBezTo>
                  <a:cubicBezTo>
                    <a:pt x="1585225" y="169304"/>
                    <a:pt x="1570681" y="175329"/>
                    <a:pt x="1555516" y="175329"/>
                  </a:cubicBezTo>
                  <a:lnTo>
                    <a:pt x="57181" y="175329"/>
                  </a:lnTo>
                  <a:cubicBezTo>
                    <a:pt x="42016" y="175329"/>
                    <a:pt x="27471" y="169304"/>
                    <a:pt x="16748" y="158581"/>
                  </a:cubicBezTo>
                  <a:cubicBezTo>
                    <a:pt x="6024" y="147857"/>
                    <a:pt x="0" y="133313"/>
                    <a:pt x="0" y="118148"/>
                  </a:cubicBezTo>
                  <a:lnTo>
                    <a:pt x="0" y="57181"/>
                  </a:lnTo>
                  <a:cubicBezTo>
                    <a:pt x="0" y="42016"/>
                    <a:pt x="6024" y="27471"/>
                    <a:pt x="16748" y="16748"/>
                  </a:cubicBezTo>
                  <a:cubicBezTo>
                    <a:pt x="27471" y="6024"/>
                    <a:pt x="42016" y="0"/>
                    <a:pt x="57181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12697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21535" y="5649348"/>
            <a:ext cx="6905069" cy="750703"/>
            <a:chOff x="0" y="0"/>
            <a:chExt cx="1612697" cy="1753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12697" cy="175329"/>
            </a:xfrm>
            <a:custGeom>
              <a:avLst/>
              <a:gdLst/>
              <a:ahLst/>
              <a:cxnLst/>
              <a:rect l="l" t="t" r="r" b="b"/>
              <a:pathLst>
                <a:path w="1612697" h="175329">
                  <a:moveTo>
                    <a:pt x="57181" y="0"/>
                  </a:moveTo>
                  <a:lnTo>
                    <a:pt x="1555516" y="0"/>
                  </a:lnTo>
                  <a:cubicBezTo>
                    <a:pt x="1570681" y="0"/>
                    <a:pt x="1585225" y="6024"/>
                    <a:pt x="1595949" y="16748"/>
                  </a:cubicBezTo>
                  <a:cubicBezTo>
                    <a:pt x="1606672" y="27471"/>
                    <a:pt x="1612697" y="42016"/>
                    <a:pt x="1612697" y="57181"/>
                  </a:cubicBezTo>
                  <a:lnTo>
                    <a:pt x="1612697" y="118148"/>
                  </a:lnTo>
                  <a:cubicBezTo>
                    <a:pt x="1612697" y="133313"/>
                    <a:pt x="1606672" y="147857"/>
                    <a:pt x="1595949" y="158581"/>
                  </a:cubicBezTo>
                  <a:cubicBezTo>
                    <a:pt x="1585225" y="169304"/>
                    <a:pt x="1570681" y="175329"/>
                    <a:pt x="1555516" y="175329"/>
                  </a:cubicBezTo>
                  <a:lnTo>
                    <a:pt x="57181" y="175329"/>
                  </a:lnTo>
                  <a:cubicBezTo>
                    <a:pt x="42016" y="175329"/>
                    <a:pt x="27471" y="169304"/>
                    <a:pt x="16748" y="158581"/>
                  </a:cubicBezTo>
                  <a:cubicBezTo>
                    <a:pt x="6024" y="147857"/>
                    <a:pt x="0" y="133313"/>
                    <a:pt x="0" y="118148"/>
                  </a:cubicBezTo>
                  <a:lnTo>
                    <a:pt x="0" y="57181"/>
                  </a:lnTo>
                  <a:cubicBezTo>
                    <a:pt x="0" y="42016"/>
                    <a:pt x="6024" y="27471"/>
                    <a:pt x="16748" y="16748"/>
                  </a:cubicBezTo>
                  <a:cubicBezTo>
                    <a:pt x="27471" y="6024"/>
                    <a:pt x="42016" y="0"/>
                    <a:pt x="57181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612697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85871" y="3634399"/>
            <a:ext cx="6905069" cy="1401555"/>
            <a:chOff x="0" y="0"/>
            <a:chExt cx="1612697" cy="3273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12697" cy="327337"/>
            </a:xfrm>
            <a:custGeom>
              <a:avLst/>
              <a:gdLst/>
              <a:ahLst/>
              <a:cxnLst/>
              <a:rect l="l" t="t" r="r" b="b"/>
              <a:pathLst>
                <a:path w="1612697" h="327337">
                  <a:moveTo>
                    <a:pt x="21303" y="0"/>
                  </a:moveTo>
                  <a:lnTo>
                    <a:pt x="1591394" y="0"/>
                  </a:lnTo>
                  <a:cubicBezTo>
                    <a:pt x="1597044" y="0"/>
                    <a:pt x="1602462" y="2244"/>
                    <a:pt x="1606457" y="6239"/>
                  </a:cubicBezTo>
                  <a:cubicBezTo>
                    <a:pt x="1610452" y="10234"/>
                    <a:pt x="1612697" y="15653"/>
                    <a:pt x="1612697" y="21303"/>
                  </a:cubicBezTo>
                  <a:lnTo>
                    <a:pt x="1612697" y="306034"/>
                  </a:lnTo>
                  <a:cubicBezTo>
                    <a:pt x="1612697" y="311684"/>
                    <a:pt x="1610452" y="317102"/>
                    <a:pt x="1606457" y="321097"/>
                  </a:cubicBezTo>
                  <a:cubicBezTo>
                    <a:pt x="1602462" y="325092"/>
                    <a:pt x="1597044" y="327337"/>
                    <a:pt x="1591394" y="327337"/>
                  </a:cubicBezTo>
                  <a:lnTo>
                    <a:pt x="21303" y="327337"/>
                  </a:lnTo>
                  <a:cubicBezTo>
                    <a:pt x="15653" y="327337"/>
                    <a:pt x="10234" y="325092"/>
                    <a:pt x="6239" y="321097"/>
                  </a:cubicBezTo>
                  <a:cubicBezTo>
                    <a:pt x="2244" y="317102"/>
                    <a:pt x="0" y="311684"/>
                    <a:pt x="0" y="306034"/>
                  </a:cubicBezTo>
                  <a:lnTo>
                    <a:pt x="0" y="21303"/>
                  </a:lnTo>
                  <a:cubicBezTo>
                    <a:pt x="0" y="15653"/>
                    <a:pt x="2244" y="10234"/>
                    <a:pt x="6239" y="6239"/>
                  </a:cubicBezTo>
                  <a:cubicBezTo>
                    <a:pt x="10234" y="2244"/>
                    <a:pt x="15653" y="0"/>
                    <a:pt x="21303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612697" cy="3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285871" y="6613887"/>
            <a:ext cx="7135554" cy="1396316"/>
            <a:chOff x="0" y="0"/>
            <a:chExt cx="1666527" cy="3261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66527" cy="326113"/>
            </a:xfrm>
            <a:custGeom>
              <a:avLst/>
              <a:gdLst/>
              <a:ahLst/>
              <a:cxnLst/>
              <a:rect l="l" t="t" r="r" b="b"/>
              <a:pathLst>
                <a:path w="1666527" h="326113">
                  <a:moveTo>
                    <a:pt x="20615" y="0"/>
                  </a:moveTo>
                  <a:lnTo>
                    <a:pt x="1645912" y="0"/>
                  </a:lnTo>
                  <a:cubicBezTo>
                    <a:pt x="1657297" y="0"/>
                    <a:pt x="1666527" y="9229"/>
                    <a:pt x="1666527" y="20615"/>
                  </a:cubicBezTo>
                  <a:lnTo>
                    <a:pt x="1666527" y="305499"/>
                  </a:lnTo>
                  <a:cubicBezTo>
                    <a:pt x="1666527" y="316884"/>
                    <a:pt x="1657297" y="326113"/>
                    <a:pt x="1645912" y="326113"/>
                  </a:cubicBezTo>
                  <a:lnTo>
                    <a:pt x="20615" y="326113"/>
                  </a:lnTo>
                  <a:cubicBezTo>
                    <a:pt x="9229" y="326113"/>
                    <a:pt x="0" y="316884"/>
                    <a:pt x="0" y="305499"/>
                  </a:cubicBezTo>
                  <a:lnTo>
                    <a:pt x="0" y="20615"/>
                  </a:lnTo>
                  <a:cubicBezTo>
                    <a:pt x="0" y="9229"/>
                    <a:pt x="9229" y="0"/>
                    <a:pt x="20615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666527" cy="373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1503348" y="1093211"/>
            <a:ext cx="3353620" cy="8229600"/>
            <a:chOff x="0" y="0"/>
            <a:chExt cx="883258" cy="216746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8926" y="568998"/>
            <a:ext cx="1496945" cy="149694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124968" y="898818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313637" y="664332"/>
            <a:ext cx="5049292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  <a:spcBef>
                <a:spcPct val="0"/>
              </a:spcBef>
            </a:pPr>
            <a:r>
              <a:rPr lang="en-US" sz="54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Limitations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57042" y="2754503"/>
            <a:ext cx="7521926" cy="44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565" b="1" dirty="0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 Resource Scarcity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71465" y="3911249"/>
            <a:ext cx="6893079" cy="122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5"/>
              </a:lnSpc>
            </a:pPr>
            <a:r>
              <a:rPr lang="en-US" sz="2332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Arabic lacks robust datasets and NLP tools, making model development more difficult.</a:t>
            </a:r>
          </a:p>
          <a:p>
            <a:pPr algn="just">
              <a:lnSpc>
                <a:spcPts val="3265"/>
              </a:lnSpc>
            </a:pPr>
            <a:endParaRPr lang="en-US" sz="2332" b="1">
              <a:solidFill>
                <a:srgbClr val="FFFFF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113882" y="2810555"/>
            <a:ext cx="5249047" cy="4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248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 Collection Challenges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87917" y="5792420"/>
            <a:ext cx="6372304" cy="424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248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Coverage for Rare Diseases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18621" y="3918807"/>
            <a:ext cx="5839568" cy="118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7"/>
              </a:lnSpc>
            </a:pPr>
            <a:r>
              <a:rPr lang="en-US" sz="2255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Privacy concerns limit access to real-world medical data, impacting dataset diversity.</a:t>
            </a:r>
          </a:p>
          <a:p>
            <a:pPr algn="just">
              <a:lnSpc>
                <a:spcPts val="3157"/>
              </a:lnSpc>
            </a:pPr>
            <a:endParaRPr lang="en-US" sz="2255" b="1">
              <a:solidFill>
                <a:srgbClr val="FFFFF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578518" y="6827591"/>
            <a:ext cx="6648085" cy="118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7"/>
              </a:lnSpc>
            </a:pPr>
            <a:r>
              <a:rPr lang="en-US" sz="2255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Limited data for rare diseases reduces diagnostic accuracy for uncommon conditions.</a:t>
            </a:r>
          </a:p>
          <a:p>
            <a:pPr algn="just">
              <a:lnSpc>
                <a:spcPts val="3157"/>
              </a:lnSpc>
            </a:pPr>
            <a:endParaRPr lang="en-US" sz="2255" b="1">
              <a:solidFill>
                <a:srgbClr val="FFFFF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173462" y="7801269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9842601" y="5570721"/>
            <a:ext cx="8150806" cy="776300"/>
            <a:chOff x="0" y="0"/>
            <a:chExt cx="1840871" cy="17532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40871" cy="175329"/>
            </a:xfrm>
            <a:custGeom>
              <a:avLst/>
              <a:gdLst/>
              <a:ahLst/>
              <a:cxnLst/>
              <a:rect l="l" t="t" r="r" b="b"/>
              <a:pathLst>
                <a:path w="1840871" h="175329">
                  <a:moveTo>
                    <a:pt x="48442" y="0"/>
                  </a:moveTo>
                  <a:lnTo>
                    <a:pt x="1792429" y="0"/>
                  </a:lnTo>
                  <a:cubicBezTo>
                    <a:pt x="1805277" y="0"/>
                    <a:pt x="1817598" y="5104"/>
                    <a:pt x="1826683" y="14188"/>
                  </a:cubicBezTo>
                  <a:cubicBezTo>
                    <a:pt x="1835767" y="23273"/>
                    <a:pt x="1840871" y="35594"/>
                    <a:pt x="1840871" y="48442"/>
                  </a:cubicBezTo>
                  <a:lnTo>
                    <a:pt x="1840871" y="126887"/>
                  </a:lnTo>
                  <a:cubicBezTo>
                    <a:pt x="1840871" y="139734"/>
                    <a:pt x="1835767" y="152056"/>
                    <a:pt x="1826683" y="161140"/>
                  </a:cubicBezTo>
                  <a:cubicBezTo>
                    <a:pt x="1817598" y="170225"/>
                    <a:pt x="1805277" y="175329"/>
                    <a:pt x="1792429" y="175329"/>
                  </a:cubicBezTo>
                  <a:lnTo>
                    <a:pt x="48442" y="175329"/>
                  </a:lnTo>
                  <a:cubicBezTo>
                    <a:pt x="35594" y="175329"/>
                    <a:pt x="23273" y="170225"/>
                    <a:pt x="14188" y="161140"/>
                  </a:cubicBezTo>
                  <a:cubicBezTo>
                    <a:pt x="5104" y="152056"/>
                    <a:pt x="0" y="139734"/>
                    <a:pt x="0" y="126887"/>
                  </a:cubicBezTo>
                  <a:lnTo>
                    <a:pt x="0" y="48442"/>
                  </a:lnTo>
                  <a:cubicBezTo>
                    <a:pt x="0" y="35594"/>
                    <a:pt x="5104" y="23273"/>
                    <a:pt x="14188" y="14188"/>
                  </a:cubicBezTo>
                  <a:cubicBezTo>
                    <a:pt x="23273" y="5104"/>
                    <a:pt x="35594" y="0"/>
                    <a:pt x="48442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840871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842601" y="6560858"/>
            <a:ext cx="8150806" cy="1449345"/>
            <a:chOff x="0" y="0"/>
            <a:chExt cx="1840871" cy="32733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840871" cy="327337"/>
            </a:xfrm>
            <a:custGeom>
              <a:avLst/>
              <a:gdLst/>
              <a:ahLst/>
              <a:cxnLst/>
              <a:rect l="l" t="t" r="r" b="b"/>
              <a:pathLst>
                <a:path w="1840871" h="327337">
                  <a:moveTo>
                    <a:pt x="18047" y="0"/>
                  </a:moveTo>
                  <a:lnTo>
                    <a:pt x="1822824" y="0"/>
                  </a:lnTo>
                  <a:cubicBezTo>
                    <a:pt x="1832791" y="0"/>
                    <a:pt x="1840871" y="8080"/>
                    <a:pt x="1840871" y="18047"/>
                  </a:cubicBezTo>
                  <a:lnTo>
                    <a:pt x="1840871" y="309290"/>
                  </a:lnTo>
                  <a:cubicBezTo>
                    <a:pt x="1840871" y="319257"/>
                    <a:pt x="1832791" y="327337"/>
                    <a:pt x="1822824" y="327337"/>
                  </a:cubicBezTo>
                  <a:lnTo>
                    <a:pt x="18047" y="327337"/>
                  </a:lnTo>
                  <a:cubicBezTo>
                    <a:pt x="8080" y="327337"/>
                    <a:pt x="0" y="319257"/>
                    <a:pt x="0" y="309290"/>
                  </a:cubicBezTo>
                  <a:lnTo>
                    <a:pt x="0" y="18047"/>
                  </a:lnTo>
                  <a:cubicBezTo>
                    <a:pt x="0" y="8080"/>
                    <a:pt x="8080" y="0"/>
                    <a:pt x="18047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1840871" cy="3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819993" y="5710770"/>
            <a:ext cx="6196022" cy="44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565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AI-Generated Data Accuracy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471465" y="6856588"/>
            <a:ext cx="6893079" cy="81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5"/>
              </a:lnSpc>
            </a:pPr>
            <a:r>
              <a:rPr lang="en-US" sz="2332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Synthetic dialogues may lack real-world nuances, introducing potential biases.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39089" y="3861098"/>
            <a:ext cx="2896403" cy="6425902"/>
            <a:chOff x="0" y="0"/>
            <a:chExt cx="762839" cy="1692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2839" cy="1692419"/>
            </a:xfrm>
            <a:custGeom>
              <a:avLst/>
              <a:gdLst/>
              <a:ahLst/>
              <a:cxnLst/>
              <a:rect l="l" t="t" r="r" b="b"/>
              <a:pathLst>
                <a:path w="762839" h="1692419">
                  <a:moveTo>
                    <a:pt x="0" y="0"/>
                  </a:moveTo>
                  <a:lnTo>
                    <a:pt x="762839" y="0"/>
                  </a:lnTo>
                  <a:lnTo>
                    <a:pt x="762839" y="1692419"/>
                  </a:lnTo>
                  <a:lnTo>
                    <a:pt x="0" y="169241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62839" cy="174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7478" y="2465791"/>
            <a:ext cx="13417122" cy="3580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b="1" dirty="0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This project not only tackled a technical challenge, but also contributed valuable tools and data to the Arabic medical AI ecosystem. It lays the foundation for future expansion into other diseases and modalities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7478" y="816465"/>
            <a:ext cx="5430398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  <a:spcBef>
                <a:spcPct val="0"/>
              </a:spcBef>
            </a:pPr>
            <a:r>
              <a:rPr lang="en-US" sz="5499" b="1" u="none" strike="noStrike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436080" y="2947802"/>
            <a:ext cx="1291547" cy="1291547"/>
          </a:xfrm>
          <a:custGeom>
            <a:avLst/>
            <a:gdLst/>
            <a:ahLst/>
            <a:cxnLst/>
            <a:rect l="l" t="t" r="r" b="b"/>
            <a:pathLst>
              <a:path w="1291547" h="1291547">
                <a:moveTo>
                  <a:pt x="0" y="0"/>
                </a:moveTo>
                <a:lnTo>
                  <a:pt x="1291547" y="0"/>
                </a:lnTo>
                <a:lnTo>
                  <a:pt x="1291547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81779" y="1028700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27627" y="8127586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979312" y="2947802"/>
            <a:ext cx="2998661" cy="299866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42751" r="-7248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4150" y="3992810"/>
            <a:ext cx="10279700" cy="203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sz="1684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QUASTIONS 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05281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863392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689" y="3176727"/>
            <a:ext cx="9346622" cy="389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sz="1684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24608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3344065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46628"/>
            <a:ext cx="18288000" cy="7840372"/>
            <a:chOff x="0" y="0"/>
            <a:chExt cx="4816593" cy="2064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4954"/>
            </a:xfrm>
            <a:custGeom>
              <a:avLst/>
              <a:gdLst/>
              <a:ahLst/>
              <a:cxnLst/>
              <a:rect l="l" t="t" r="r" b="b"/>
              <a:pathLst>
                <a:path w="4816592" h="2064954">
                  <a:moveTo>
                    <a:pt x="0" y="0"/>
                  </a:moveTo>
                  <a:lnTo>
                    <a:pt x="4816592" y="0"/>
                  </a:lnTo>
                  <a:lnTo>
                    <a:pt x="4816592" y="2064954"/>
                  </a:lnTo>
                  <a:lnTo>
                    <a:pt x="0" y="2064954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112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3633" y="5720252"/>
            <a:ext cx="5888860" cy="2109458"/>
            <a:chOff x="0" y="0"/>
            <a:chExt cx="1550975" cy="5555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0975" cy="555577"/>
            </a:xfrm>
            <a:custGeom>
              <a:avLst/>
              <a:gdLst/>
              <a:ahLst/>
              <a:cxnLst/>
              <a:rect l="l" t="t" r="r" b="b"/>
              <a:pathLst>
                <a:path w="1550975" h="555577">
                  <a:moveTo>
                    <a:pt x="24979" y="0"/>
                  </a:moveTo>
                  <a:lnTo>
                    <a:pt x="1525997" y="0"/>
                  </a:lnTo>
                  <a:cubicBezTo>
                    <a:pt x="1532621" y="0"/>
                    <a:pt x="1538975" y="2632"/>
                    <a:pt x="1543659" y="7316"/>
                  </a:cubicBezTo>
                  <a:cubicBezTo>
                    <a:pt x="1548344" y="12001"/>
                    <a:pt x="1550975" y="18354"/>
                    <a:pt x="1550975" y="24979"/>
                  </a:cubicBezTo>
                  <a:lnTo>
                    <a:pt x="1550975" y="530599"/>
                  </a:lnTo>
                  <a:cubicBezTo>
                    <a:pt x="1550975" y="537224"/>
                    <a:pt x="1548344" y="543577"/>
                    <a:pt x="1543659" y="548261"/>
                  </a:cubicBezTo>
                  <a:cubicBezTo>
                    <a:pt x="1538975" y="552946"/>
                    <a:pt x="1532621" y="555577"/>
                    <a:pt x="1525997" y="555577"/>
                  </a:cubicBezTo>
                  <a:lnTo>
                    <a:pt x="24979" y="555577"/>
                  </a:lnTo>
                  <a:cubicBezTo>
                    <a:pt x="18354" y="555577"/>
                    <a:pt x="12001" y="552946"/>
                    <a:pt x="7316" y="548261"/>
                  </a:cubicBezTo>
                  <a:cubicBezTo>
                    <a:pt x="2632" y="543577"/>
                    <a:pt x="0" y="537224"/>
                    <a:pt x="0" y="530599"/>
                  </a:cubicBezTo>
                  <a:lnTo>
                    <a:pt x="0" y="24979"/>
                  </a:lnTo>
                  <a:cubicBezTo>
                    <a:pt x="0" y="18354"/>
                    <a:pt x="2632" y="12001"/>
                    <a:pt x="7316" y="7316"/>
                  </a:cubicBezTo>
                  <a:cubicBezTo>
                    <a:pt x="12001" y="2632"/>
                    <a:pt x="18354" y="0"/>
                    <a:pt x="24979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50975" cy="603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72578" y="3673164"/>
            <a:ext cx="5549934" cy="1470336"/>
            <a:chOff x="0" y="0"/>
            <a:chExt cx="1461711" cy="3872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61711" cy="387249"/>
            </a:xfrm>
            <a:custGeom>
              <a:avLst/>
              <a:gdLst/>
              <a:ahLst/>
              <a:cxnLst/>
              <a:rect l="l" t="t" r="r" b="b"/>
              <a:pathLst>
                <a:path w="1461711" h="387249">
                  <a:moveTo>
                    <a:pt x="26504" y="0"/>
                  </a:moveTo>
                  <a:lnTo>
                    <a:pt x="1435207" y="0"/>
                  </a:lnTo>
                  <a:cubicBezTo>
                    <a:pt x="1449845" y="0"/>
                    <a:pt x="1461711" y="11866"/>
                    <a:pt x="1461711" y="26504"/>
                  </a:cubicBezTo>
                  <a:lnTo>
                    <a:pt x="1461711" y="360745"/>
                  </a:lnTo>
                  <a:cubicBezTo>
                    <a:pt x="1461711" y="375383"/>
                    <a:pt x="1449845" y="387249"/>
                    <a:pt x="1435207" y="387249"/>
                  </a:cubicBezTo>
                  <a:lnTo>
                    <a:pt x="26504" y="387249"/>
                  </a:lnTo>
                  <a:cubicBezTo>
                    <a:pt x="19475" y="387249"/>
                    <a:pt x="12733" y="384457"/>
                    <a:pt x="7763" y="379486"/>
                  </a:cubicBezTo>
                  <a:cubicBezTo>
                    <a:pt x="2792" y="374516"/>
                    <a:pt x="0" y="367774"/>
                    <a:pt x="0" y="360745"/>
                  </a:cubicBezTo>
                  <a:lnTo>
                    <a:pt x="0" y="26504"/>
                  </a:lnTo>
                  <a:cubicBezTo>
                    <a:pt x="0" y="19475"/>
                    <a:pt x="2792" y="12733"/>
                    <a:pt x="7763" y="7763"/>
                  </a:cubicBezTo>
                  <a:cubicBezTo>
                    <a:pt x="12733" y="2792"/>
                    <a:pt x="19475" y="0"/>
                    <a:pt x="2650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61711" cy="434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74092" y="5710120"/>
            <a:ext cx="5884301" cy="1788938"/>
            <a:chOff x="0" y="0"/>
            <a:chExt cx="1549775" cy="4711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49775" cy="471161"/>
            </a:xfrm>
            <a:custGeom>
              <a:avLst/>
              <a:gdLst/>
              <a:ahLst/>
              <a:cxnLst/>
              <a:rect l="l" t="t" r="r" b="b"/>
              <a:pathLst>
                <a:path w="1549775" h="471161">
                  <a:moveTo>
                    <a:pt x="24998" y="0"/>
                  </a:moveTo>
                  <a:lnTo>
                    <a:pt x="1524777" y="0"/>
                  </a:lnTo>
                  <a:cubicBezTo>
                    <a:pt x="1538583" y="0"/>
                    <a:pt x="1549775" y="11192"/>
                    <a:pt x="1549775" y="24998"/>
                  </a:cubicBezTo>
                  <a:lnTo>
                    <a:pt x="1549775" y="446163"/>
                  </a:lnTo>
                  <a:cubicBezTo>
                    <a:pt x="1549775" y="459969"/>
                    <a:pt x="1538583" y="471161"/>
                    <a:pt x="1524777" y="471161"/>
                  </a:cubicBezTo>
                  <a:lnTo>
                    <a:pt x="24998" y="471161"/>
                  </a:lnTo>
                  <a:cubicBezTo>
                    <a:pt x="11192" y="471161"/>
                    <a:pt x="0" y="459969"/>
                    <a:pt x="0" y="446163"/>
                  </a:cubicBezTo>
                  <a:lnTo>
                    <a:pt x="0" y="24998"/>
                  </a:lnTo>
                  <a:cubicBezTo>
                    <a:pt x="0" y="11192"/>
                    <a:pt x="11192" y="0"/>
                    <a:pt x="2499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549775" cy="51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50742" y="5710847"/>
            <a:ext cx="2586515" cy="258651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252" r="-44560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5203111" y="990600"/>
            <a:ext cx="7881777" cy="85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57"/>
              </a:lnSpc>
              <a:spcBef>
                <a:spcPct val="0"/>
              </a:spcBef>
            </a:pPr>
            <a:r>
              <a:rPr lang="en-US" sz="53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Motivation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9319" y="5829851"/>
            <a:ext cx="5360274" cy="188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61"/>
              </a:lnSpc>
            </a:pPr>
            <a:r>
              <a:rPr lang="en-US" sz="2615" b="1">
                <a:solidFill>
                  <a:srgbClr val="E1EDFC"/>
                </a:solidFill>
                <a:latin typeface="Open Sans Hebrew Condensed Bold"/>
                <a:ea typeface="Open Sans Hebrew Condensed Bold"/>
                <a:cs typeface="Open Sans Hebrew Condensed Bold"/>
                <a:sym typeface="Open Sans Hebrew Condensed Bold"/>
              </a:rPr>
              <a:t>Build an AI system that understands Arabic medical conversations and predicts the most likely heart-related diagnosis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89111" y="3897263"/>
            <a:ext cx="5316868" cy="1015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5"/>
              </a:lnSpc>
            </a:pPr>
            <a:r>
              <a:rPr lang="en-US" sz="2839" b="1">
                <a:solidFill>
                  <a:srgbClr val="E1EDFC"/>
                </a:solidFill>
                <a:latin typeface="Open Sans Hebrew Condensed Bold"/>
                <a:ea typeface="Open Sans Hebrew Condensed Bold"/>
                <a:cs typeface="Open Sans Hebrew Condensed Bold"/>
                <a:sym typeface="Open Sans Hebrew Condensed Bold"/>
              </a:rPr>
              <a:t>Bridge the linguistic gap in Arabic clinical settings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97849" y="5851824"/>
            <a:ext cx="5236788" cy="145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2"/>
              </a:lnSpc>
            </a:pPr>
            <a:r>
              <a:rPr lang="en-US" sz="2752" b="1">
                <a:solidFill>
                  <a:srgbClr val="E1EDFC"/>
                </a:solidFill>
                <a:latin typeface="Open Sans Hebrew Condensed Bold"/>
                <a:ea typeface="Open Sans Hebrew Condensed Bold"/>
                <a:cs typeface="Open Sans Hebrew Condensed Bold"/>
                <a:sym typeface="Open Sans Hebrew Condensed Bold"/>
              </a:rPr>
              <a:t>Help junior doctors and medical students apply textbook knowledge to real-life cases</a:t>
            </a:r>
          </a:p>
        </p:txBody>
      </p:sp>
      <p:sp>
        <p:nvSpPr>
          <p:cNvPr id="20" name="Freeform 20"/>
          <p:cNvSpPr/>
          <p:nvPr/>
        </p:nvSpPr>
        <p:spPr>
          <a:xfrm>
            <a:off x="4505007" y="3118807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292950" y="3118807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0723526" y="8297362"/>
            <a:ext cx="5447538" cy="1461349"/>
            <a:chOff x="0" y="0"/>
            <a:chExt cx="1434742" cy="384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34742" cy="384882"/>
            </a:xfrm>
            <a:custGeom>
              <a:avLst/>
              <a:gdLst/>
              <a:ahLst/>
              <a:cxnLst/>
              <a:rect l="l" t="t" r="r" b="b"/>
              <a:pathLst>
                <a:path w="1434742" h="384882">
                  <a:moveTo>
                    <a:pt x="27002" y="0"/>
                  </a:moveTo>
                  <a:lnTo>
                    <a:pt x="1407740" y="0"/>
                  </a:lnTo>
                  <a:cubicBezTo>
                    <a:pt x="1422653" y="0"/>
                    <a:pt x="1434742" y="12089"/>
                    <a:pt x="1434742" y="27002"/>
                  </a:cubicBezTo>
                  <a:lnTo>
                    <a:pt x="1434742" y="357880"/>
                  </a:lnTo>
                  <a:cubicBezTo>
                    <a:pt x="1434742" y="365041"/>
                    <a:pt x="1431897" y="371909"/>
                    <a:pt x="1426834" y="376973"/>
                  </a:cubicBezTo>
                  <a:cubicBezTo>
                    <a:pt x="1421770" y="382037"/>
                    <a:pt x="1414902" y="384882"/>
                    <a:pt x="1407740" y="384882"/>
                  </a:cubicBezTo>
                  <a:lnTo>
                    <a:pt x="27002" y="384882"/>
                  </a:lnTo>
                  <a:cubicBezTo>
                    <a:pt x="19841" y="384882"/>
                    <a:pt x="12973" y="382037"/>
                    <a:pt x="7909" y="376973"/>
                  </a:cubicBezTo>
                  <a:cubicBezTo>
                    <a:pt x="2845" y="371909"/>
                    <a:pt x="0" y="365041"/>
                    <a:pt x="0" y="357880"/>
                  </a:cubicBezTo>
                  <a:lnTo>
                    <a:pt x="0" y="27002"/>
                  </a:lnTo>
                  <a:cubicBezTo>
                    <a:pt x="0" y="19841"/>
                    <a:pt x="2845" y="12973"/>
                    <a:pt x="7909" y="7909"/>
                  </a:cubicBezTo>
                  <a:cubicBezTo>
                    <a:pt x="12973" y="2845"/>
                    <a:pt x="19841" y="0"/>
                    <a:pt x="27002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434742" cy="432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96189" y="8284658"/>
            <a:ext cx="5467434" cy="1377727"/>
            <a:chOff x="0" y="0"/>
            <a:chExt cx="1439983" cy="36285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39983" cy="362858"/>
            </a:xfrm>
            <a:custGeom>
              <a:avLst/>
              <a:gdLst/>
              <a:ahLst/>
              <a:cxnLst/>
              <a:rect l="l" t="t" r="r" b="b"/>
              <a:pathLst>
                <a:path w="1439983" h="362858">
                  <a:moveTo>
                    <a:pt x="26904" y="0"/>
                  </a:moveTo>
                  <a:lnTo>
                    <a:pt x="1413079" y="0"/>
                  </a:lnTo>
                  <a:cubicBezTo>
                    <a:pt x="1427937" y="0"/>
                    <a:pt x="1439983" y="12045"/>
                    <a:pt x="1439983" y="26904"/>
                  </a:cubicBezTo>
                  <a:lnTo>
                    <a:pt x="1439983" y="335954"/>
                  </a:lnTo>
                  <a:cubicBezTo>
                    <a:pt x="1439983" y="350813"/>
                    <a:pt x="1427937" y="362858"/>
                    <a:pt x="1413079" y="362858"/>
                  </a:cubicBezTo>
                  <a:lnTo>
                    <a:pt x="26904" y="362858"/>
                  </a:lnTo>
                  <a:cubicBezTo>
                    <a:pt x="12045" y="362858"/>
                    <a:pt x="0" y="350813"/>
                    <a:pt x="0" y="335954"/>
                  </a:cubicBezTo>
                  <a:lnTo>
                    <a:pt x="0" y="26904"/>
                  </a:lnTo>
                  <a:cubicBezTo>
                    <a:pt x="0" y="12045"/>
                    <a:pt x="12045" y="0"/>
                    <a:pt x="26904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439983" cy="41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25402" y="8466913"/>
            <a:ext cx="5209008" cy="95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3"/>
              </a:lnSpc>
            </a:pPr>
            <a:r>
              <a:rPr lang="en-US" sz="2709" b="1">
                <a:solidFill>
                  <a:srgbClr val="E1EDFC"/>
                </a:solidFill>
                <a:latin typeface="Open Sans Hebrew Condensed Bold"/>
                <a:ea typeface="Open Sans Hebrew Condensed Bold"/>
                <a:cs typeface="Open Sans Hebrew Condensed Bold"/>
                <a:sym typeface="Open Sans Hebrew Condensed Bold"/>
              </a:rPr>
              <a:t>Standardize symptom expressions in Arabic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910048" y="8487828"/>
            <a:ext cx="5074493" cy="103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913" b="1">
                <a:solidFill>
                  <a:srgbClr val="E1EDFC"/>
                </a:solidFill>
                <a:latin typeface="Open Sans Hebrew Condensed Bold"/>
                <a:ea typeface="Open Sans Hebrew Condensed Bold"/>
                <a:cs typeface="Open Sans Hebrew Condensed Bold"/>
                <a:sym typeface="Open Sans Hebrew Condensed Bold"/>
              </a:rPr>
              <a:t>Enhance diagnostic accuracy using 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019702"/>
            <a:ext cx="18288000" cy="5611334"/>
            <a:chOff x="0" y="0"/>
            <a:chExt cx="4816593" cy="1477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77882"/>
            </a:xfrm>
            <a:custGeom>
              <a:avLst/>
              <a:gdLst/>
              <a:ahLst/>
              <a:cxnLst/>
              <a:rect l="l" t="t" r="r" b="b"/>
              <a:pathLst>
                <a:path w="4816592" h="1477882">
                  <a:moveTo>
                    <a:pt x="0" y="0"/>
                  </a:moveTo>
                  <a:lnTo>
                    <a:pt x="4816592" y="0"/>
                  </a:lnTo>
                  <a:lnTo>
                    <a:pt x="4816592" y="1477882"/>
                  </a:lnTo>
                  <a:lnTo>
                    <a:pt x="0" y="1477882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525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3398" y="3948146"/>
            <a:ext cx="5565326" cy="1367411"/>
            <a:chOff x="0" y="0"/>
            <a:chExt cx="1465765" cy="3601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5765" cy="360141"/>
            </a:xfrm>
            <a:custGeom>
              <a:avLst/>
              <a:gdLst/>
              <a:ahLst/>
              <a:cxnLst/>
              <a:rect l="l" t="t" r="r" b="b"/>
              <a:pathLst>
                <a:path w="1465765" h="360141">
                  <a:moveTo>
                    <a:pt x="70946" y="0"/>
                  </a:moveTo>
                  <a:lnTo>
                    <a:pt x="1394819" y="0"/>
                  </a:lnTo>
                  <a:cubicBezTo>
                    <a:pt x="1413635" y="0"/>
                    <a:pt x="1431680" y="7475"/>
                    <a:pt x="1444985" y="20780"/>
                  </a:cubicBezTo>
                  <a:cubicBezTo>
                    <a:pt x="1458290" y="34085"/>
                    <a:pt x="1465765" y="52130"/>
                    <a:pt x="1465765" y="70946"/>
                  </a:cubicBezTo>
                  <a:lnTo>
                    <a:pt x="1465765" y="289195"/>
                  </a:lnTo>
                  <a:cubicBezTo>
                    <a:pt x="1465765" y="328378"/>
                    <a:pt x="1434001" y="360141"/>
                    <a:pt x="1394819" y="360141"/>
                  </a:cubicBezTo>
                  <a:lnTo>
                    <a:pt x="70946" y="360141"/>
                  </a:lnTo>
                  <a:cubicBezTo>
                    <a:pt x="52130" y="360141"/>
                    <a:pt x="34085" y="352667"/>
                    <a:pt x="20780" y="339362"/>
                  </a:cubicBezTo>
                  <a:cubicBezTo>
                    <a:pt x="7475" y="326057"/>
                    <a:pt x="0" y="308011"/>
                    <a:pt x="0" y="289195"/>
                  </a:cubicBezTo>
                  <a:lnTo>
                    <a:pt x="0" y="70946"/>
                  </a:lnTo>
                  <a:cubicBezTo>
                    <a:pt x="0" y="52130"/>
                    <a:pt x="7475" y="34085"/>
                    <a:pt x="20780" y="20780"/>
                  </a:cubicBezTo>
                  <a:cubicBezTo>
                    <a:pt x="34085" y="7475"/>
                    <a:pt x="52130" y="0"/>
                    <a:pt x="70946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65765" cy="40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03111" y="1000125"/>
            <a:ext cx="7881777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84"/>
              </a:lnSpc>
              <a:spcBef>
                <a:spcPct val="0"/>
              </a:spcBef>
            </a:pPr>
            <a:r>
              <a:rPr lang="en-US" sz="54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6292" y="4058249"/>
            <a:ext cx="4745932" cy="119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 b="1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ARABIC MEDICAL CONVERSATIONS ARE UNSTRUCTURED AND INFORMAL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088748" y="874647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23398" y="5825369"/>
            <a:ext cx="5565326" cy="1367411"/>
            <a:chOff x="0" y="0"/>
            <a:chExt cx="1465765" cy="3601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5765" cy="360141"/>
            </a:xfrm>
            <a:custGeom>
              <a:avLst/>
              <a:gdLst/>
              <a:ahLst/>
              <a:cxnLst/>
              <a:rect l="l" t="t" r="r" b="b"/>
              <a:pathLst>
                <a:path w="1465765" h="360141">
                  <a:moveTo>
                    <a:pt x="70946" y="0"/>
                  </a:moveTo>
                  <a:lnTo>
                    <a:pt x="1394819" y="0"/>
                  </a:lnTo>
                  <a:cubicBezTo>
                    <a:pt x="1413635" y="0"/>
                    <a:pt x="1431680" y="7475"/>
                    <a:pt x="1444985" y="20780"/>
                  </a:cubicBezTo>
                  <a:cubicBezTo>
                    <a:pt x="1458290" y="34085"/>
                    <a:pt x="1465765" y="52130"/>
                    <a:pt x="1465765" y="70946"/>
                  </a:cubicBezTo>
                  <a:lnTo>
                    <a:pt x="1465765" y="289195"/>
                  </a:lnTo>
                  <a:cubicBezTo>
                    <a:pt x="1465765" y="328378"/>
                    <a:pt x="1434001" y="360141"/>
                    <a:pt x="1394819" y="360141"/>
                  </a:cubicBezTo>
                  <a:lnTo>
                    <a:pt x="70946" y="360141"/>
                  </a:lnTo>
                  <a:cubicBezTo>
                    <a:pt x="52130" y="360141"/>
                    <a:pt x="34085" y="352667"/>
                    <a:pt x="20780" y="339362"/>
                  </a:cubicBezTo>
                  <a:cubicBezTo>
                    <a:pt x="7475" y="326057"/>
                    <a:pt x="0" y="308011"/>
                    <a:pt x="0" y="289195"/>
                  </a:cubicBezTo>
                  <a:lnTo>
                    <a:pt x="0" y="70946"/>
                  </a:lnTo>
                  <a:cubicBezTo>
                    <a:pt x="0" y="52130"/>
                    <a:pt x="7475" y="34085"/>
                    <a:pt x="20780" y="20780"/>
                  </a:cubicBezTo>
                  <a:cubicBezTo>
                    <a:pt x="34085" y="7475"/>
                    <a:pt x="52130" y="0"/>
                    <a:pt x="70946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465765" cy="40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33094" y="5939641"/>
            <a:ext cx="4745932" cy="119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 b="1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NO STANDARDIZED ARABIC SYSTEM FOR EXPRESSING SYMPTOMS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39783" y="3948146"/>
            <a:ext cx="5565326" cy="1367411"/>
            <a:chOff x="0" y="0"/>
            <a:chExt cx="1465765" cy="3601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65765" cy="360141"/>
            </a:xfrm>
            <a:custGeom>
              <a:avLst/>
              <a:gdLst/>
              <a:ahLst/>
              <a:cxnLst/>
              <a:rect l="l" t="t" r="r" b="b"/>
              <a:pathLst>
                <a:path w="1465765" h="360141">
                  <a:moveTo>
                    <a:pt x="70946" y="0"/>
                  </a:moveTo>
                  <a:lnTo>
                    <a:pt x="1394819" y="0"/>
                  </a:lnTo>
                  <a:cubicBezTo>
                    <a:pt x="1413635" y="0"/>
                    <a:pt x="1431680" y="7475"/>
                    <a:pt x="1444985" y="20780"/>
                  </a:cubicBezTo>
                  <a:cubicBezTo>
                    <a:pt x="1458290" y="34085"/>
                    <a:pt x="1465765" y="52130"/>
                    <a:pt x="1465765" y="70946"/>
                  </a:cubicBezTo>
                  <a:lnTo>
                    <a:pt x="1465765" y="289195"/>
                  </a:lnTo>
                  <a:cubicBezTo>
                    <a:pt x="1465765" y="328378"/>
                    <a:pt x="1434001" y="360141"/>
                    <a:pt x="1394819" y="360141"/>
                  </a:cubicBezTo>
                  <a:lnTo>
                    <a:pt x="70946" y="360141"/>
                  </a:lnTo>
                  <a:cubicBezTo>
                    <a:pt x="52130" y="360141"/>
                    <a:pt x="34085" y="352667"/>
                    <a:pt x="20780" y="339362"/>
                  </a:cubicBezTo>
                  <a:cubicBezTo>
                    <a:pt x="7475" y="326057"/>
                    <a:pt x="0" y="308011"/>
                    <a:pt x="0" y="289195"/>
                  </a:cubicBezTo>
                  <a:lnTo>
                    <a:pt x="0" y="70946"/>
                  </a:lnTo>
                  <a:cubicBezTo>
                    <a:pt x="0" y="52130"/>
                    <a:pt x="7475" y="34085"/>
                    <a:pt x="20780" y="20780"/>
                  </a:cubicBezTo>
                  <a:cubicBezTo>
                    <a:pt x="34085" y="7475"/>
                    <a:pt x="52130" y="0"/>
                    <a:pt x="70946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65765" cy="40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949480" y="4222562"/>
            <a:ext cx="4745932" cy="7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 b="1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PATIENTS OFTEN USE DIALECTAL OR VAGUE LANGUAGE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539783" y="5825369"/>
            <a:ext cx="5565326" cy="1367411"/>
            <a:chOff x="0" y="0"/>
            <a:chExt cx="1465765" cy="3601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65765" cy="360141"/>
            </a:xfrm>
            <a:custGeom>
              <a:avLst/>
              <a:gdLst/>
              <a:ahLst/>
              <a:cxnLst/>
              <a:rect l="l" t="t" r="r" b="b"/>
              <a:pathLst>
                <a:path w="1465765" h="360141">
                  <a:moveTo>
                    <a:pt x="70946" y="0"/>
                  </a:moveTo>
                  <a:lnTo>
                    <a:pt x="1394819" y="0"/>
                  </a:lnTo>
                  <a:cubicBezTo>
                    <a:pt x="1413635" y="0"/>
                    <a:pt x="1431680" y="7475"/>
                    <a:pt x="1444985" y="20780"/>
                  </a:cubicBezTo>
                  <a:cubicBezTo>
                    <a:pt x="1458290" y="34085"/>
                    <a:pt x="1465765" y="52130"/>
                    <a:pt x="1465765" y="70946"/>
                  </a:cubicBezTo>
                  <a:lnTo>
                    <a:pt x="1465765" y="289195"/>
                  </a:lnTo>
                  <a:cubicBezTo>
                    <a:pt x="1465765" y="328378"/>
                    <a:pt x="1434001" y="360141"/>
                    <a:pt x="1394819" y="360141"/>
                  </a:cubicBezTo>
                  <a:lnTo>
                    <a:pt x="70946" y="360141"/>
                  </a:lnTo>
                  <a:cubicBezTo>
                    <a:pt x="52130" y="360141"/>
                    <a:pt x="34085" y="352667"/>
                    <a:pt x="20780" y="339362"/>
                  </a:cubicBezTo>
                  <a:cubicBezTo>
                    <a:pt x="7475" y="326057"/>
                    <a:pt x="0" y="308011"/>
                    <a:pt x="0" y="289195"/>
                  </a:cubicBezTo>
                  <a:lnTo>
                    <a:pt x="0" y="70946"/>
                  </a:lnTo>
                  <a:cubicBezTo>
                    <a:pt x="0" y="52130"/>
                    <a:pt x="7475" y="34085"/>
                    <a:pt x="20780" y="20780"/>
                  </a:cubicBezTo>
                  <a:cubicBezTo>
                    <a:pt x="34085" y="7475"/>
                    <a:pt x="52130" y="0"/>
                    <a:pt x="70946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465765" cy="40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949480" y="5939641"/>
            <a:ext cx="4745932" cy="119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 b="1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DOCTORS ARE TRAINED IN ENGLISH, BUT PATIENTS SPEAK IN ARABIC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552784" y="3948146"/>
            <a:ext cx="5565326" cy="1367411"/>
            <a:chOff x="0" y="0"/>
            <a:chExt cx="1465765" cy="36014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65765" cy="360141"/>
            </a:xfrm>
            <a:custGeom>
              <a:avLst/>
              <a:gdLst/>
              <a:ahLst/>
              <a:cxnLst/>
              <a:rect l="l" t="t" r="r" b="b"/>
              <a:pathLst>
                <a:path w="1465765" h="360141">
                  <a:moveTo>
                    <a:pt x="70946" y="0"/>
                  </a:moveTo>
                  <a:lnTo>
                    <a:pt x="1394819" y="0"/>
                  </a:lnTo>
                  <a:cubicBezTo>
                    <a:pt x="1413635" y="0"/>
                    <a:pt x="1431680" y="7475"/>
                    <a:pt x="1444985" y="20780"/>
                  </a:cubicBezTo>
                  <a:cubicBezTo>
                    <a:pt x="1458290" y="34085"/>
                    <a:pt x="1465765" y="52130"/>
                    <a:pt x="1465765" y="70946"/>
                  </a:cubicBezTo>
                  <a:lnTo>
                    <a:pt x="1465765" y="289195"/>
                  </a:lnTo>
                  <a:cubicBezTo>
                    <a:pt x="1465765" y="328378"/>
                    <a:pt x="1434001" y="360141"/>
                    <a:pt x="1394819" y="360141"/>
                  </a:cubicBezTo>
                  <a:lnTo>
                    <a:pt x="70946" y="360141"/>
                  </a:lnTo>
                  <a:cubicBezTo>
                    <a:pt x="52130" y="360141"/>
                    <a:pt x="34085" y="352667"/>
                    <a:pt x="20780" y="339362"/>
                  </a:cubicBezTo>
                  <a:cubicBezTo>
                    <a:pt x="7475" y="326057"/>
                    <a:pt x="0" y="308011"/>
                    <a:pt x="0" y="289195"/>
                  </a:cubicBezTo>
                  <a:lnTo>
                    <a:pt x="0" y="70946"/>
                  </a:lnTo>
                  <a:cubicBezTo>
                    <a:pt x="0" y="52130"/>
                    <a:pt x="7475" y="34085"/>
                    <a:pt x="20780" y="20780"/>
                  </a:cubicBezTo>
                  <a:cubicBezTo>
                    <a:pt x="34085" y="7475"/>
                    <a:pt x="52130" y="0"/>
                    <a:pt x="70946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465765" cy="40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733879" y="4222562"/>
            <a:ext cx="5203136" cy="785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 b="1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NO AI TOOL CURRENTLY HANDLES ARABIC MEDICAL DIALOGUE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552784" y="5825369"/>
            <a:ext cx="5565326" cy="1367411"/>
            <a:chOff x="0" y="0"/>
            <a:chExt cx="1465765" cy="36014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65765" cy="360141"/>
            </a:xfrm>
            <a:custGeom>
              <a:avLst/>
              <a:gdLst/>
              <a:ahLst/>
              <a:cxnLst/>
              <a:rect l="l" t="t" r="r" b="b"/>
              <a:pathLst>
                <a:path w="1465765" h="360141">
                  <a:moveTo>
                    <a:pt x="70946" y="0"/>
                  </a:moveTo>
                  <a:lnTo>
                    <a:pt x="1394819" y="0"/>
                  </a:lnTo>
                  <a:cubicBezTo>
                    <a:pt x="1413635" y="0"/>
                    <a:pt x="1431680" y="7475"/>
                    <a:pt x="1444985" y="20780"/>
                  </a:cubicBezTo>
                  <a:cubicBezTo>
                    <a:pt x="1458290" y="34085"/>
                    <a:pt x="1465765" y="52130"/>
                    <a:pt x="1465765" y="70946"/>
                  </a:cubicBezTo>
                  <a:lnTo>
                    <a:pt x="1465765" y="289195"/>
                  </a:lnTo>
                  <a:cubicBezTo>
                    <a:pt x="1465765" y="328378"/>
                    <a:pt x="1434001" y="360141"/>
                    <a:pt x="1394819" y="360141"/>
                  </a:cubicBezTo>
                  <a:lnTo>
                    <a:pt x="70946" y="360141"/>
                  </a:lnTo>
                  <a:cubicBezTo>
                    <a:pt x="52130" y="360141"/>
                    <a:pt x="34085" y="352667"/>
                    <a:pt x="20780" y="339362"/>
                  </a:cubicBezTo>
                  <a:cubicBezTo>
                    <a:pt x="7475" y="326057"/>
                    <a:pt x="0" y="308011"/>
                    <a:pt x="0" y="289195"/>
                  </a:cubicBezTo>
                  <a:lnTo>
                    <a:pt x="0" y="70946"/>
                  </a:lnTo>
                  <a:cubicBezTo>
                    <a:pt x="0" y="52130"/>
                    <a:pt x="7475" y="34085"/>
                    <a:pt x="20780" y="20780"/>
                  </a:cubicBezTo>
                  <a:cubicBezTo>
                    <a:pt x="34085" y="7475"/>
                    <a:pt x="52130" y="0"/>
                    <a:pt x="70946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465765" cy="40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962481" y="5939641"/>
            <a:ext cx="4745932" cy="119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 b="1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THIS GAP LEADS TO MISINTERPRETATION AND DIAGNOSTIC ERRORS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94269" y="4124665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54836" y="6756783"/>
            <a:ext cx="6481522" cy="3262712"/>
            <a:chOff x="0" y="0"/>
            <a:chExt cx="1080298" cy="5438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0298" cy="543808"/>
            </a:xfrm>
            <a:custGeom>
              <a:avLst/>
              <a:gdLst/>
              <a:ahLst/>
              <a:cxnLst/>
              <a:rect l="l" t="t" r="r" b="b"/>
              <a:pathLst>
                <a:path w="1080298" h="543808">
                  <a:moveTo>
                    <a:pt x="19111" y="0"/>
                  </a:moveTo>
                  <a:lnTo>
                    <a:pt x="1061187" y="0"/>
                  </a:lnTo>
                  <a:cubicBezTo>
                    <a:pt x="1071742" y="0"/>
                    <a:pt x="1080298" y="8556"/>
                    <a:pt x="1080298" y="19111"/>
                  </a:cubicBezTo>
                  <a:lnTo>
                    <a:pt x="1080298" y="524696"/>
                  </a:lnTo>
                  <a:cubicBezTo>
                    <a:pt x="1080298" y="535251"/>
                    <a:pt x="1071742" y="543808"/>
                    <a:pt x="1061187" y="543808"/>
                  </a:cubicBezTo>
                  <a:lnTo>
                    <a:pt x="19111" y="543808"/>
                  </a:lnTo>
                  <a:cubicBezTo>
                    <a:pt x="8556" y="543808"/>
                    <a:pt x="0" y="535251"/>
                    <a:pt x="0" y="524696"/>
                  </a:cubicBezTo>
                  <a:lnTo>
                    <a:pt x="0" y="19111"/>
                  </a:lnTo>
                  <a:cubicBezTo>
                    <a:pt x="0" y="8556"/>
                    <a:pt x="8556" y="0"/>
                    <a:pt x="19111" y="0"/>
                  </a:cubicBezTo>
                  <a:close/>
                </a:path>
              </a:pathLst>
            </a:custGeom>
            <a:blipFill>
              <a:blip r:embed="rId2"/>
              <a:stretch>
                <a:fillRect l="-10466" r="-1046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5594269" y="3286871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00125"/>
            <a:ext cx="6035722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sz="54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44690"/>
            <a:ext cx="12368312" cy="617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43" lvl="1" indent="-291471" algn="just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Develop an AI system to extract symptoms from Arabic medical dialogues.</a:t>
            </a:r>
          </a:p>
          <a:p>
            <a:pPr algn="just">
              <a:lnSpc>
                <a:spcPts val="3780"/>
              </a:lnSpc>
            </a:pPr>
            <a:endParaRPr lang="en-US" sz="2700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2943" lvl="1" indent="-291471" algn="just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Identify key qualifiers: time, location, severity, duration, and spread.</a:t>
            </a:r>
          </a:p>
          <a:p>
            <a:pPr algn="just">
              <a:lnSpc>
                <a:spcPts val="3780"/>
              </a:lnSpc>
            </a:pPr>
            <a:endParaRPr lang="en-US" sz="2700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2943" lvl="1" indent="-291471" algn="just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Map extracted data to SNOMED CT medical terms.</a:t>
            </a:r>
          </a:p>
          <a:p>
            <a:pPr algn="just">
              <a:lnSpc>
                <a:spcPts val="3780"/>
              </a:lnSpc>
            </a:pPr>
            <a:endParaRPr lang="en-US" sz="2700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2943" lvl="1" indent="-291471" algn="just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Predict the most likely heart-related diagnosis.</a:t>
            </a:r>
          </a:p>
          <a:p>
            <a:pPr algn="just">
              <a:lnSpc>
                <a:spcPts val="3780"/>
              </a:lnSpc>
            </a:pPr>
            <a:endParaRPr lang="en-US" sz="2700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2943" lvl="1" indent="-291471" algn="just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Build a bilingual web platform for user interaction.</a:t>
            </a:r>
          </a:p>
          <a:p>
            <a:pPr algn="just">
              <a:lnSpc>
                <a:spcPts val="3780"/>
              </a:lnSpc>
            </a:pPr>
            <a:endParaRPr lang="en-US" sz="2700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2943" lvl="1" indent="-291471" algn="just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Bridge the gap between textbook knowledge</a:t>
            </a:r>
          </a:p>
          <a:p>
            <a:pPr algn="just">
              <a:lnSpc>
                <a:spcPts val="3780"/>
              </a:lnSpc>
            </a:pPr>
            <a:r>
              <a:rPr lang="en-US" sz="27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         and real-world Arabic cases.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49784" y="1028700"/>
            <a:ext cx="3353620" cy="8229600"/>
            <a:chOff x="0" y="0"/>
            <a:chExt cx="8832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4163" y="698692"/>
            <a:ext cx="1496945" cy="14969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80205" y="1028512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7724436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44288" y="1993716"/>
            <a:ext cx="8399424" cy="6299568"/>
          </a:xfrm>
          <a:custGeom>
            <a:avLst/>
            <a:gdLst/>
            <a:ahLst/>
            <a:cxnLst/>
            <a:rect l="l" t="t" r="r" b="b"/>
            <a:pathLst>
              <a:path w="8399424" h="6299568">
                <a:moveTo>
                  <a:pt x="0" y="0"/>
                </a:moveTo>
                <a:lnTo>
                  <a:pt x="8399424" y="0"/>
                </a:lnTo>
                <a:lnTo>
                  <a:pt x="8399424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44288" y="1447165"/>
            <a:ext cx="11155276" cy="8366457"/>
          </a:xfrm>
          <a:custGeom>
            <a:avLst/>
            <a:gdLst/>
            <a:ahLst/>
            <a:cxnLst/>
            <a:rect l="l" t="t" r="r" b="b"/>
            <a:pathLst>
              <a:path w="11155276" h="8366457">
                <a:moveTo>
                  <a:pt x="0" y="0"/>
                </a:moveTo>
                <a:lnTo>
                  <a:pt x="11155276" y="0"/>
                </a:lnTo>
                <a:lnTo>
                  <a:pt x="11155276" y="8366457"/>
                </a:lnTo>
                <a:lnTo>
                  <a:pt x="0" y="83664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510074" y="581660"/>
            <a:ext cx="11572561" cy="86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  <a:spcBef>
                <a:spcPct val="0"/>
              </a:spcBef>
            </a:pPr>
            <a:r>
              <a:rPr lang="en-US" sz="5499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System Architecture Overview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73054" y="3102308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139220" y="1170199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75085" y="170176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6"/>
                </a:lnTo>
                <a:lnTo>
                  <a:pt x="0" y="960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03508"/>
            <a:ext cx="980111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Data Collection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2921482"/>
            <a:ext cx="521676" cy="484698"/>
            <a:chOff x="0" y="0"/>
            <a:chExt cx="137396" cy="1276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396" cy="127657"/>
            </a:xfrm>
            <a:custGeom>
              <a:avLst/>
              <a:gdLst/>
              <a:ahLst/>
              <a:cxnLst/>
              <a:rect l="l" t="t" r="r" b="b"/>
              <a:pathLst>
                <a:path w="137396" h="127657">
                  <a:moveTo>
                    <a:pt x="63829" y="0"/>
                  </a:moveTo>
                  <a:lnTo>
                    <a:pt x="73568" y="0"/>
                  </a:lnTo>
                  <a:cubicBezTo>
                    <a:pt x="90496" y="0"/>
                    <a:pt x="106731" y="6725"/>
                    <a:pt x="118701" y="18695"/>
                  </a:cubicBezTo>
                  <a:cubicBezTo>
                    <a:pt x="130671" y="30665"/>
                    <a:pt x="137396" y="46900"/>
                    <a:pt x="137396" y="63829"/>
                  </a:cubicBezTo>
                  <a:lnTo>
                    <a:pt x="137396" y="63829"/>
                  </a:lnTo>
                  <a:cubicBezTo>
                    <a:pt x="137396" y="80757"/>
                    <a:pt x="130671" y="96992"/>
                    <a:pt x="118701" y="108962"/>
                  </a:cubicBezTo>
                  <a:cubicBezTo>
                    <a:pt x="106731" y="120932"/>
                    <a:pt x="90496" y="127657"/>
                    <a:pt x="73568" y="127657"/>
                  </a:cubicBezTo>
                  <a:lnTo>
                    <a:pt x="63829" y="127657"/>
                  </a:lnTo>
                  <a:cubicBezTo>
                    <a:pt x="46900" y="127657"/>
                    <a:pt x="30665" y="120932"/>
                    <a:pt x="18695" y="108962"/>
                  </a:cubicBezTo>
                  <a:cubicBezTo>
                    <a:pt x="6725" y="96992"/>
                    <a:pt x="0" y="80757"/>
                    <a:pt x="0" y="63829"/>
                  </a:cubicBezTo>
                  <a:lnTo>
                    <a:pt x="0" y="63829"/>
                  </a:lnTo>
                  <a:cubicBezTo>
                    <a:pt x="0" y="46900"/>
                    <a:pt x="6725" y="30665"/>
                    <a:pt x="18695" y="18695"/>
                  </a:cubicBezTo>
                  <a:cubicBezTo>
                    <a:pt x="30665" y="6725"/>
                    <a:pt x="46900" y="0"/>
                    <a:pt x="6382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7396" cy="17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841499" y="5120276"/>
            <a:ext cx="10327149" cy="46234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981200" y="2781300"/>
            <a:ext cx="12370150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088" lvl="1" indent="-292544" algn="just">
              <a:lnSpc>
                <a:spcPts val="3793"/>
              </a:lnSpc>
              <a:buFont typeface="Arial"/>
              <a:buChar char="•"/>
            </a:pPr>
            <a:r>
              <a:rPr lang="en-US" sz="3200" b="1" dirty="0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Real-world Dialogues: </a:t>
            </a:r>
            <a:r>
              <a:rPr lang="en-US" sz="3200" dirty="0">
                <a:solidFill>
                  <a:srgbClr val="0E2F5F"/>
                </a:solidFill>
                <a:latin typeface="Aileron" panose="020B0604020202020204" charset="0"/>
                <a:ea typeface="Aileron Ultra-Bold"/>
                <a:cs typeface="Aileron Ultra-Bold"/>
                <a:sym typeface="Aileron Ultra-Bold"/>
              </a:rPr>
              <a:t>Medical conversations sourced directly from hospitals, providing authentic scenarios. </a:t>
            </a:r>
            <a:endParaRPr lang="ar-SA" sz="3200" dirty="0">
              <a:solidFill>
                <a:srgbClr val="0E2F5F"/>
              </a:solidFill>
              <a:latin typeface="Aileron" panose="020B0604020202020204" charset="0"/>
              <a:ea typeface="Aileron Ultra-Bold"/>
              <a:cs typeface="Aileron Ultra-Bold"/>
              <a:sym typeface="Aileron Ultra-Bold"/>
            </a:endParaRPr>
          </a:p>
          <a:p>
            <a:pPr marL="292544" lvl="1" algn="just">
              <a:lnSpc>
                <a:spcPts val="3793"/>
              </a:lnSpc>
            </a:pPr>
            <a:r>
              <a:rPr lang="en-US" sz="3200" dirty="0">
                <a:solidFill>
                  <a:srgbClr val="0E2F5F"/>
                </a:solidFill>
                <a:latin typeface="Aileron" panose="020B0604020202020204" charset="0"/>
                <a:ea typeface="Aileron Ultra-Bold"/>
                <a:cs typeface="Aileron Ultra-Bold"/>
                <a:sym typeface="Aileron Ultra-Bold"/>
              </a:rPr>
              <a:t> </a:t>
            </a:r>
            <a:endParaRPr lang="ar-SA" sz="3200" dirty="0">
              <a:solidFill>
                <a:srgbClr val="0E2F5F"/>
              </a:solidFill>
              <a:latin typeface="Aileron" panose="020B0604020202020204" charset="0"/>
              <a:ea typeface="Aileron Ultra-Bold"/>
              <a:cs typeface="Aileron Ultra-Bold"/>
              <a:sym typeface="Aileron Ultra-Bold"/>
            </a:endParaRPr>
          </a:p>
          <a:p>
            <a:pPr marL="292544" lvl="1" algn="just">
              <a:lnSpc>
                <a:spcPts val="3793"/>
              </a:lnSpc>
            </a:pPr>
            <a:endParaRPr lang="en-US" sz="3200" dirty="0">
              <a:solidFill>
                <a:srgbClr val="0E2F5F"/>
              </a:solidFill>
              <a:latin typeface="Aileron" panose="020B0604020202020204" charset="0"/>
              <a:ea typeface="Aileron Ultra-Bold"/>
              <a:cs typeface="Aileron Ultra-Bold"/>
              <a:sym typeface="Aileron Ultra-Bold"/>
            </a:endParaRPr>
          </a:p>
          <a:p>
            <a:pPr marL="585088" lvl="1" indent="-292544" algn="just">
              <a:lnSpc>
                <a:spcPts val="3793"/>
              </a:lnSpc>
              <a:buFont typeface="Arial"/>
              <a:buChar char="•"/>
            </a:pPr>
            <a:r>
              <a:rPr lang="en-US" sz="3200" b="1" dirty="0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AI-Generated Dialogues: </a:t>
            </a:r>
            <a:r>
              <a:rPr lang="en-US" sz="3200" dirty="0">
                <a:solidFill>
                  <a:srgbClr val="0E2F5F"/>
                </a:solidFill>
                <a:latin typeface="Aileron" panose="020B0604020202020204" charset="0"/>
                <a:ea typeface="Aileron Ultra-Bold"/>
                <a:cs typeface="Aileron Ultra-Bold"/>
                <a:sym typeface="Aileron Ultra-Bold"/>
              </a:rPr>
              <a:t>Simulated medical conversations to fill gaps in real-world data and cover rare or diverse cases.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D18EE-5D93-3362-E05C-E3D5F41FC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4E2812D-7E08-1101-5D94-C74A65FB546E}"/>
              </a:ext>
            </a:extLst>
          </p:cNvPr>
          <p:cNvGrpSpPr/>
          <p:nvPr/>
        </p:nvGrpSpPr>
        <p:grpSpPr>
          <a:xfrm>
            <a:off x="15873054" y="3102308"/>
            <a:ext cx="4829892" cy="7514824"/>
            <a:chOff x="0" y="0"/>
            <a:chExt cx="1272070" cy="155254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C796C3-6BCD-855E-C419-EB9047909D36}"/>
                </a:ext>
              </a:extLst>
            </p:cNvPr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90CD6FC-3127-EDBB-7B86-598E5D98F5A8}"/>
                </a:ext>
              </a:extLst>
            </p:cNvPr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5FC0DB0-0602-8A73-4F7F-D94EAD46184B}"/>
              </a:ext>
            </a:extLst>
          </p:cNvPr>
          <p:cNvSpPr/>
          <p:nvPr/>
        </p:nvSpPr>
        <p:spPr>
          <a:xfrm>
            <a:off x="9906000" y="1340555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35D039B-30DD-F47B-F243-193791D26FE7}"/>
              </a:ext>
            </a:extLst>
          </p:cNvPr>
          <p:cNvSpPr/>
          <p:nvPr/>
        </p:nvSpPr>
        <p:spPr>
          <a:xfrm>
            <a:off x="16675085" y="170176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6"/>
                </a:lnTo>
                <a:lnTo>
                  <a:pt x="0" y="960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B0E06BC-8B95-2794-A7C8-CCCDB2C35ED8}"/>
              </a:ext>
            </a:extLst>
          </p:cNvPr>
          <p:cNvSpPr txBox="1"/>
          <p:nvPr/>
        </p:nvSpPr>
        <p:spPr>
          <a:xfrm>
            <a:off x="1028700" y="1003508"/>
            <a:ext cx="9801115" cy="69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5"/>
              </a:lnSpc>
            </a:pPr>
            <a:r>
              <a:rPr lang="en-US" sz="4500" b="1" dirty="0">
                <a:solidFill>
                  <a:srgbClr val="0E2F5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Sample Dialogue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FED763E-0CB7-80FE-76C2-8524F27D2788}"/>
              </a:ext>
            </a:extLst>
          </p:cNvPr>
          <p:cNvGrpSpPr/>
          <p:nvPr/>
        </p:nvGrpSpPr>
        <p:grpSpPr>
          <a:xfrm>
            <a:off x="1371600" y="2181917"/>
            <a:ext cx="13705550" cy="7514824"/>
            <a:chOff x="0" y="0"/>
            <a:chExt cx="2402464" cy="102795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C3BBAA-410D-9251-183D-F3D45191B85E}"/>
                </a:ext>
              </a:extLst>
            </p:cNvPr>
            <p:cNvSpPr/>
            <p:nvPr/>
          </p:nvSpPr>
          <p:spPr>
            <a:xfrm>
              <a:off x="0" y="0"/>
              <a:ext cx="2402464" cy="1027951"/>
            </a:xfrm>
            <a:custGeom>
              <a:avLst/>
              <a:gdLst/>
              <a:ahLst/>
              <a:cxnLst/>
              <a:rect l="l" t="t" r="r" b="b"/>
              <a:pathLst>
                <a:path w="2402464" h="1027951">
                  <a:moveTo>
                    <a:pt x="0" y="0"/>
                  </a:moveTo>
                  <a:lnTo>
                    <a:pt x="2402464" y="0"/>
                  </a:lnTo>
                  <a:lnTo>
                    <a:pt x="2402464" y="1027951"/>
                  </a:lnTo>
                  <a:lnTo>
                    <a:pt x="0" y="10279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2F5F"/>
              </a:solidFill>
              <a:prstDash val="solid"/>
              <a:miter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D056BD4-4AC4-53D6-9A5F-A07E5230D098}"/>
                </a:ext>
              </a:extLst>
            </p:cNvPr>
            <p:cNvSpPr txBox="1"/>
            <p:nvPr/>
          </p:nvSpPr>
          <p:spPr>
            <a:xfrm>
              <a:off x="0" y="-47625"/>
              <a:ext cx="2402464" cy="107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68B4380A-C17A-DDB1-281F-026EDAD37B73}"/>
              </a:ext>
            </a:extLst>
          </p:cNvPr>
          <p:cNvSpPr txBox="1"/>
          <p:nvPr/>
        </p:nvSpPr>
        <p:spPr>
          <a:xfrm>
            <a:off x="1219200" y="2552482"/>
            <a:ext cx="13541819" cy="673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الجنس: ذكر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العمر: 45 عامًا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التاريخ المرضي:ارتفاع ضغط الدم.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الطبيب: مرحبًا، أنا الدكتور أحمد، كيف أستطيع مساعدتك اليوم؟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المريض: مرحبًا دكتور، أشعر بألم في صدري منذ فترة. إنه شعور مزعج جدًا، ولا أستطيع تحديد السبب.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الطبيب: أنا آسف لسماع ذلك. هل يمكنك أن تصف لي هذا الألم بمزيد من التفصيل؟ هل هو حاد أم خفيف؟ وهل يأتي بشكل متقطع أم دائم؟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المريض: الألم حاد، كأنه ضغط على صدري، ويأتي بشكل متقطع. في بعض الأحيان أشعر به طوال اليوم، لكن في أوقات أخرى يختفي تمامًا.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الطبيب: ومنذ متى وأنت تعاني من هذا الألم؟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المريض: بدأ منذ حوالي أسبوعين، لكنه ازداد في اليومين الأخيرين. في البداية كان مجرد إزعاج، لكن الآن أشعر به بشكل واضح.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الطبيب: هل ينتشر الألم إلى مناطق أخرى في جسمك؟ على سبيل المثال، هل تشعر به في ذراعيك أو رقبتك؟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المريض: نعم، أشعر به يمتد إلى ذراعي الأيسر، وهذا يثير قلقي. أحيانًا أشعر وكأنني فقدت السيطرة على ذراعي.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الطبيب: هل يزداد الألم عند القيام بأي نشاط بدني؟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المريض: نعم، عندما أمشي أو أصعد الدرج يصبح الألم أسوأ. في بعض الأحيان، أشعر بضيق في التنفس أيضًا.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الطبيب: هل تشعر بضيق في التنفس؟ هل هناك أوقات تلاحظ فيها هذا الأمر؟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المريض: نعم، أحيانًا يصعب عليّ التنفس مع الألم، وخاصة في الليل عندما أستلقى.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الطبيب: هل تشعر بخفقان في قلبك أو أي شعور آخر غير معتاد؟</a:t>
            </a:r>
          </a:p>
          <a:p>
            <a:pPr algn="r" rtl="1">
              <a:lnSpc>
                <a:spcPts val="3119"/>
              </a:lnSpc>
            </a:pPr>
            <a:r>
              <a:rPr lang="ar-EG" sz="2400" b="1" dirty="0">
                <a:solidFill>
                  <a:srgbClr val="0E2F5F"/>
                </a:solidFill>
                <a:latin typeface="Aileron Ultra-Bold"/>
                <a:ea typeface="Aileron Ultra-Bold"/>
                <a:cs typeface="+mj-cs"/>
                <a:sym typeface="Aileron Ultra-Bold"/>
                <a:rtl/>
              </a:rPr>
              <a:t>المريض: نعم، في بعض الأحيان أشعر أن قلبي ينبض بسرعة. إنه شعور غريب.</a:t>
            </a:r>
          </a:p>
        </p:txBody>
      </p:sp>
    </p:spTree>
    <p:extLst>
      <p:ext uri="{BB962C8B-B14F-4D97-AF65-F5344CB8AC3E}">
        <p14:creationId xmlns:p14="http://schemas.microsoft.com/office/powerpoint/2010/main" val="324967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3202</TotalTime>
  <Words>1785</Words>
  <Application>Microsoft Office PowerPoint</Application>
  <PresentationFormat>Custom</PresentationFormat>
  <Paragraphs>320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Open Sans</vt:lpstr>
      <vt:lpstr>Aileron</vt:lpstr>
      <vt:lpstr>Kaisei Opti Bold</vt:lpstr>
      <vt:lpstr>Calibri</vt:lpstr>
      <vt:lpstr>Aileron Heavy</vt:lpstr>
      <vt:lpstr>Aileron Ultra-Bold</vt:lpstr>
      <vt:lpstr>Barlow Condensed Heavy</vt:lpstr>
      <vt:lpstr>Open Sans Hebrew Condensed Bold</vt:lpstr>
      <vt:lpstr>Open Sans Ultra-Bold</vt:lpstr>
      <vt:lpstr>Open Sans Condensed Ultra-Bold</vt:lpstr>
      <vt:lpstr>Times New Roman</vt:lpstr>
      <vt:lpstr>Aileron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The Future Of The Arctic Presentation</dc:title>
  <cp:lastModifiedBy>Hidaya Mustafa</cp:lastModifiedBy>
  <cp:revision>41</cp:revision>
  <dcterms:created xsi:type="dcterms:W3CDTF">2006-08-16T00:00:00Z</dcterms:created>
  <dcterms:modified xsi:type="dcterms:W3CDTF">2025-07-11T17:03:11Z</dcterms:modified>
  <dc:identifier>DAGb7Y9WEYM</dc:identifier>
</cp:coreProperties>
</file>